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63" r:id="rId2"/>
    <p:sldId id="264" r:id="rId3"/>
    <p:sldId id="283" r:id="rId4"/>
    <p:sldId id="261" r:id="rId5"/>
    <p:sldId id="266" r:id="rId6"/>
    <p:sldId id="260" r:id="rId7"/>
    <p:sldId id="267" r:id="rId8"/>
    <p:sldId id="259" r:id="rId9"/>
    <p:sldId id="262" r:id="rId10"/>
    <p:sldId id="287" r:id="rId11"/>
    <p:sldId id="268" r:id="rId12"/>
    <p:sldId id="284" r:id="rId13"/>
    <p:sldId id="285" r:id="rId14"/>
    <p:sldId id="272" r:id="rId15"/>
    <p:sldId id="273" r:id="rId16"/>
    <p:sldId id="276" r:id="rId17"/>
    <p:sldId id="274" r:id="rId18"/>
    <p:sldId id="286" r:id="rId19"/>
    <p:sldId id="279" r:id="rId20"/>
    <p:sldId id="280" r:id="rId21"/>
    <p:sldId id="281"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9432" autoAdjust="0"/>
  </p:normalViewPr>
  <p:slideViewPr>
    <p:cSldViewPr snapToGrid="0">
      <p:cViewPr varScale="1">
        <p:scale>
          <a:sx n="104" d="100"/>
          <a:sy n="104" d="100"/>
        </p:scale>
        <p:origin x="11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3C539F-F673-45E7-BD45-C5BC3DA33D9F}" type="doc">
      <dgm:prSet loTypeId="urn:microsoft.com/office/officeart/2005/8/layout/matrix3" loCatId="matrix" qsTypeId="urn:microsoft.com/office/officeart/2005/8/quickstyle/simple1" qsCatId="simple" csTypeId="urn:microsoft.com/office/officeart/2005/8/colors/accent0_3" csCatId="mainScheme"/>
      <dgm:spPr/>
      <dgm:t>
        <a:bodyPr/>
        <a:lstStyle/>
        <a:p>
          <a:endParaRPr lang="en-US"/>
        </a:p>
      </dgm:t>
    </dgm:pt>
    <dgm:pt modelId="{76CE109C-62A5-4F3F-8E56-6A7D9FB6A95C}">
      <dgm:prSet/>
      <dgm:spPr/>
      <dgm:t>
        <a:bodyPr/>
        <a:lstStyle/>
        <a:p>
          <a:r>
            <a:rPr lang="en-AU" dirty="0"/>
            <a:t>AFFORDABILITY: Median House Prices </a:t>
          </a:r>
          <a:endParaRPr lang="en-US" dirty="0"/>
        </a:p>
      </dgm:t>
    </dgm:pt>
    <dgm:pt modelId="{E9BE2491-F591-4A63-8482-289F6D42DD95}" type="parTrans" cxnId="{577BA588-83D6-4E72-A8EA-F150576A84E1}">
      <dgm:prSet/>
      <dgm:spPr/>
      <dgm:t>
        <a:bodyPr/>
        <a:lstStyle/>
        <a:p>
          <a:endParaRPr lang="en-US"/>
        </a:p>
      </dgm:t>
    </dgm:pt>
    <dgm:pt modelId="{676EBD5B-AC53-4201-8510-7AF5ACA5FCD9}" type="sibTrans" cxnId="{577BA588-83D6-4E72-A8EA-F150576A84E1}">
      <dgm:prSet/>
      <dgm:spPr/>
      <dgm:t>
        <a:bodyPr/>
        <a:lstStyle/>
        <a:p>
          <a:endParaRPr lang="en-US"/>
        </a:p>
      </dgm:t>
    </dgm:pt>
    <dgm:pt modelId="{FFCD2697-581E-4C5C-B79D-944D582AE733}">
      <dgm:prSet/>
      <dgm:spPr/>
      <dgm:t>
        <a:bodyPr/>
        <a:lstStyle/>
        <a:p>
          <a:r>
            <a:rPr lang="en-AU" dirty="0"/>
            <a:t>SAFETY: Crime Rates</a:t>
          </a:r>
          <a:endParaRPr lang="en-US" dirty="0"/>
        </a:p>
      </dgm:t>
    </dgm:pt>
    <dgm:pt modelId="{6F8F79AA-DF29-4CA3-B949-BA17B277E1BF}" type="parTrans" cxnId="{867E5FDA-8874-4A8E-BD14-0401753CF908}">
      <dgm:prSet/>
      <dgm:spPr/>
      <dgm:t>
        <a:bodyPr/>
        <a:lstStyle/>
        <a:p>
          <a:endParaRPr lang="en-US"/>
        </a:p>
      </dgm:t>
    </dgm:pt>
    <dgm:pt modelId="{21F3D0C4-F4BD-4A83-8FE3-AFDC39DBC318}" type="sibTrans" cxnId="{867E5FDA-8874-4A8E-BD14-0401753CF908}">
      <dgm:prSet/>
      <dgm:spPr/>
      <dgm:t>
        <a:bodyPr/>
        <a:lstStyle/>
        <a:p>
          <a:endParaRPr lang="en-US"/>
        </a:p>
      </dgm:t>
    </dgm:pt>
    <dgm:pt modelId="{E4D91ED9-5ECC-4B4E-B8DA-2FB54C87D47E}">
      <dgm:prSet/>
      <dgm:spPr/>
      <dgm:t>
        <a:bodyPr/>
        <a:lstStyle/>
        <a:p>
          <a:r>
            <a:rPr lang="en-AU" dirty="0"/>
            <a:t>EDUCATION: Schools</a:t>
          </a:r>
          <a:endParaRPr lang="en-US" dirty="0"/>
        </a:p>
      </dgm:t>
    </dgm:pt>
    <dgm:pt modelId="{E0D5A854-8110-4A69-B982-BA0825788D5E}" type="parTrans" cxnId="{2FDAB126-59DC-4353-AF98-D1E43057051D}">
      <dgm:prSet/>
      <dgm:spPr/>
      <dgm:t>
        <a:bodyPr/>
        <a:lstStyle/>
        <a:p>
          <a:endParaRPr lang="en-US"/>
        </a:p>
      </dgm:t>
    </dgm:pt>
    <dgm:pt modelId="{D87C50BA-013C-4854-B690-ED179E72A3E2}" type="sibTrans" cxnId="{2FDAB126-59DC-4353-AF98-D1E43057051D}">
      <dgm:prSet/>
      <dgm:spPr/>
      <dgm:t>
        <a:bodyPr/>
        <a:lstStyle/>
        <a:p>
          <a:endParaRPr lang="en-US"/>
        </a:p>
      </dgm:t>
    </dgm:pt>
    <dgm:pt modelId="{C0C326F5-3EB5-4E08-95B5-30D1814836FE}">
      <dgm:prSet/>
      <dgm:spPr/>
      <dgm:t>
        <a:bodyPr/>
        <a:lstStyle/>
        <a:p>
          <a:r>
            <a:rPr lang="en-AU"/>
            <a:t>ESSENTIAL SERVICES: Hospitals, Police Stations, Supermarkets</a:t>
          </a:r>
          <a:endParaRPr lang="en-US"/>
        </a:p>
      </dgm:t>
    </dgm:pt>
    <dgm:pt modelId="{6FD23B9B-D298-419C-B6E6-A1DB686DABAA}" type="parTrans" cxnId="{0479A4F6-54E7-4879-B7DC-350BA397C27F}">
      <dgm:prSet/>
      <dgm:spPr/>
      <dgm:t>
        <a:bodyPr/>
        <a:lstStyle/>
        <a:p>
          <a:endParaRPr lang="en-US"/>
        </a:p>
      </dgm:t>
    </dgm:pt>
    <dgm:pt modelId="{5CF12207-1B09-4DC3-9577-440861D1C29B}" type="sibTrans" cxnId="{0479A4F6-54E7-4879-B7DC-350BA397C27F}">
      <dgm:prSet/>
      <dgm:spPr/>
      <dgm:t>
        <a:bodyPr/>
        <a:lstStyle/>
        <a:p>
          <a:endParaRPr lang="en-US"/>
        </a:p>
      </dgm:t>
    </dgm:pt>
    <dgm:pt modelId="{131BDFE8-64AE-4AE7-B062-AD4ECF68EF50}" type="pres">
      <dgm:prSet presAssocID="{F63C539F-F673-45E7-BD45-C5BC3DA33D9F}" presName="matrix" presStyleCnt="0">
        <dgm:presLayoutVars>
          <dgm:chMax val="1"/>
          <dgm:dir/>
          <dgm:resizeHandles val="exact"/>
        </dgm:presLayoutVars>
      </dgm:prSet>
      <dgm:spPr/>
    </dgm:pt>
    <dgm:pt modelId="{2C63C906-3367-482D-91DD-C4DA1B1E83C4}" type="pres">
      <dgm:prSet presAssocID="{F63C539F-F673-45E7-BD45-C5BC3DA33D9F}" presName="diamond" presStyleLbl="bgShp" presStyleIdx="0" presStyleCnt="1"/>
      <dgm:spPr/>
    </dgm:pt>
    <dgm:pt modelId="{A924A8B7-FA0C-42BD-8E0C-25F328070F84}" type="pres">
      <dgm:prSet presAssocID="{F63C539F-F673-45E7-BD45-C5BC3DA33D9F}" presName="quad1" presStyleLbl="node1" presStyleIdx="0" presStyleCnt="4">
        <dgm:presLayoutVars>
          <dgm:chMax val="0"/>
          <dgm:chPref val="0"/>
          <dgm:bulletEnabled val="1"/>
        </dgm:presLayoutVars>
      </dgm:prSet>
      <dgm:spPr/>
    </dgm:pt>
    <dgm:pt modelId="{1C52D062-26E8-4D32-A8DF-0FAB0AE24BB8}" type="pres">
      <dgm:prSet presAssocID="{F63C539F-F673-45E7-BD45-C5BC3DA33D9F}" presName="quad2" presStyleLbl="node1" presStyleIdx="1" presStyleCnt="4">
        <dgm:presLayoutVars>
          <dgm:chMax val="0"/>
          <dgm:chPref val="0"/>
          <dgm:bulletEnabled val="1"/>
        </dgm:presLayoutVars>
      </dgm:prSet>
      <dgm:spPr/>
    </dgm:pt>
    <dgm:pt modelId="{F22C0647-EB7D-42FD-BBB6-E4FF82871CAD}" type="pres">
      <dgm:prSet presAssocID="{F63C539F-F673-45E7-BD45-C5BC3DA33D9F}" presName="quad3" presStyleLbl="node1" presStyleIdx="2" presStyleCnt="4">
        <dgm:presLayoutVars>
          <dgm:chMax val="0"/>
          <dgm:chPref val="0"/>
          <dgm:bulletEnabled val="1"/>
        </dgm:presLayoutVars>
      </dgm:prSet>
      <dgm:spPr/>
    </dgm:pt>
    <dgm:pt modelId="{5CA97234-10D9-4860-A0DE-749D79F05648}" type="pres">
      <dgm:prSet presAssocID="{F63C539F-F673-45E7-BD45-C5BC3DA33D9F}" presName="quad4" presStyleLbl="node1" presStyleIdx="3" presStyleCnt="4">
        <dgm:presLayoutVars>
          <dgm:chMax val="0"/>
          <dgm:chPref val="0"/>
          <dgm:bulletEnabled val="1"/>
        </dgm:presLayoutVars>
      </dgm:prSet>
      <dgm:spPr/>
    </dgm:pt>
  </dgm:ptLst>
  <dgm:cxnLst>
    <dgm:cxn modelId="{2FDAB126-59DC-4353-AF98-D1E43057051D}" srcId="{F63C539F-F673-45E7-BD45-C5BC3DA33D9F}" destId="{E4D91ED9-5ECC-4B4E-B8DA-2FB54C87D47E}" srcOrd="2" destOrd="0" parTransId="{E0D5A854-8110-4A69-B982-BA0825788D5E}" sibTransId="{D87C50BA-013C-4854-B690-ED179E72A3E2}"/>
    <dgm:cxn modelId="{5C7A353E-9CC4-4E1F-98F0-8D31A9B7355A}" type="presOf" srcId="{76CE109C-62A5-4F3F-8E56-6A7D9FB6A95C}" destId="{A924A8B7-FA0C-42BD-8E0C-25F328070F84}" srcOrd="0" destOrd="0" presId="urn:microsoft.com/office/officeart/2005/8/layout/matrix3"/>
    <dgm:cxn modelId="{0B495646-725A-4008-BD51-FA7FCD191805}" type="presOf" srcId="{C0C326F5-3EB5-4E08-95B5-30D1814836FE}" destId="{5CA97234-10D9-4860-A0DE-749D79F05648}" srcOrd="0" destOrd="0" presId="urn:microsoft.com/office/officeart/2005/8/layout/matrix3"/>
    <dgm:cxn modelId="{577BA588-83D6-4E72-A8EA-F150576A84E1}" srcId="{F63C539F-F673-45E7-BD45-C5BC3DA33D9F}" destId="{76CE109C-62A5-4F3F-8E56-6A7D9FB6A95C}" srcOrd="0" destOrd="0" parTransId="{E9BE2491-F591-4A63-8482-289F6D42DD95}" sibTransId="{676EBD5B-AC53-4201-8510-7AF5ACA5FCD9}"/>
    <dgm:cxn modelId="{A404848D-17D5-4ED2-B4BD-E29BDF1088C0}" type="presOf" srcId="{F63C539F-F673-45E7-BD45-C5BC3DA33D9F}" destId="{131BDFE8-64AE-4AE7-B062-AD4ECF68EF50}" srcOrd="0" destOrd="0" presId="urn:microsoft.com/office/officeart/2005/8/layout/matrix3"/>
    <dgm:cxn modelId="{185FD8AA-F2FA-4D61-9299-E638728165C3}" type="presOf" srcId="{E4D91ED9-5ECC-4B4E-B8DA-2FB54C87D47E}" destId="{F22C0647-EB7D-42FD-BBB6-E4FF82871CAD}" srcOrd="0" destOrd="0" presId="urn:microsoft.com/office/officeart/2005/8/layout/matrix3"/>
    <dgm:cxn modelId="{867E5FDA-8874-4A8E-BD14-0401753CF908}" srcId="{F63C539F-F673-45E7-BD45-C5BC3DA33D9F}" destId="{FFCD2697-581E-4C5C-B79D-944D582AE733}" srcOrd="1" destOrd="0" parTransId="{6F8F79AA-DF29-4CA3-B949-BA17B277E1BF}" sibTransId="{21F3D0C4-F4BD-4A83-8FE3-AFDC39DBC318}"/>
    <dgm:cxn modelId="{C86D7EDD-1542-4AF3-8C23-D0CD1C750DFC}" type="presOf" srcId="{FFCD2697-581E-4C5C-B79D-944D582AE733}" destId="{1C52D062-26E8-4D32-A8DF-0FAB0AE24BB8}" srcOrd="0" destOrd="0" presId="urn:microsoft.com/office/officeart/2005/8/layout/matrix3"/>
    <dgm:cxn modelId="{0479A4F6-54E7-4879-B7DC-350BA397C27F}" srcId="{F63C539F-F673-45E7-BD45-C5BC3DA33D9F}" destId="{C0C326F5-3EB5-4E08-95B5-30D1814836FE}" srcOrd="3" destOrd="0" parTransId="{6FD23B9B-D298-419C-B6E6-A1DB686DABAA}" sibTransId="{5CF12207-1B09-4DC3-9577-440861D1C29B}"/>
    <dgm:cxn modelId="{9F93DB0A-08FF-48CE-BE25-D0600919163D}" type="presParOf" srcId="{131BDFE8-64AE-4AE7-B062-AD4ECF68EF50}" destId="{2C63C906-3367-482D-91DD-C4DA1B1E83C4}" srcOrd="0" destOrd="0" presId="urn:microsoft.com/office/officeart/2005/8/layout/matrix3"/>
    <dgm:cxn modelId="{E63B581E-94DA-4554-AE88-A1A786774EF8}" type="presParOf" srcId="{131BDFE8-64AE-4AE7-B062-AD4ECF68EF50}" destId="{A924A8B7-FA0C-42BD-8E0C-25F328070F84}" srcOrd="1" destOrd="0" presId="urn:microsoft.com/office/officeart/2005/8/layout/matrix3"/>
    <dgm:cxn modelId="{0D6B7BA8-EA2D-4315-A2B2-42335EE798D9}" type="presParOf" srcId="{131BDFE8-64AE-4AE7-B062-AD4ECF68EF50}" destId="{1C52D062-26E8-4D32-A8DF-0FAB0AE24BB8}" srcOrd="2" destOrd="0" presId="urn:microsoft.com/office/officeart/2005/8/layout/matrix3"/>
    <dgm:cxn modelId="{DAD35430-C895-4F63-B8DF-8F3B05DB82A5}" type="presParOf" srcId="{131BDFE8-64AE-4AE7-B062-AD4ECF68EF50}" destId="{F22C0647-EB7D-42FD-BBB6-E4FF82871CAD}" srcOrd="3" destOrd="0" presId="urn:microsoft.com/office/officeart/2005/8/layout/matrix3"/>
    <dgm:cxn modelId="{95FDD507-58F5-4835-9C33-5FC1DFD6EA1D}" type="presParOf" srcId="{131BDFE8-64AE-4AE7-B062-AD4ECF68EF50}" destId="{5CA97234-10D9-4860-A0DE-749D79F05648}"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937C93-C1FE-4F53-9B36-72F4CBA8DDD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AB1EF32-9CDE-453D-8235-5284671FCCCE}">
      <dgm:prSet/>
      <dgm:spPr/>
      <dgm:t>
        <a:bodyPr/>
        <a:lstStyle/>
        <a:p>
          <a:r>
            <a:rPr lang="en-AU" dirty="0"/>
            <a:t>Analysis to postcode level, as most accurate way of linking numerous data sources</a:t>
          </a:r>
          <a:endParaRPr lang="en-US" dirty="0"/>
        </a:p>
      </dgm:t>
    </dgm:pt>
    <dgm:pt modelId="{BBD8E880-D27C-4C41-AE84-84DB5087538D}" type="parTrans" cxnId="{FB915D64-0B6C-4AB1-BE5F-140D52BA5EFD}">
      <dgm:prSet/>
      <dgm:spPr/>
      <dgm:t>
        <a:bodyPr/>
        <a:lstStyle/>
        <a:p>
          <a:endParaRPr lang="en-US"/>
        </a:p>
      </dgm:t>
    </dgm:pt>
    <dgm:pt modelId="{AAAACC83-EC5C-4703-8936-C70B6EC05AAB}" type="sibTrans" cxnId="{FB915D64-0B6C-4AB1-BE5F-140D52BA5EFD}">
      <dgm:prSet/>
      <dgm:spPr/>
      <dgm:t>
        <a:bodyPr/>
        <a:lstStyle/>
        <a:p>
          <a:endParaRPr lang="en-US"/>
        </a:p>
      </dgm:t>
    </dgm:pt>
    <dgm:pt modelId="{4E39F3F2-7907-4403-8D10-796DB2B3DA24}">
      <dgm:prSet/>
      <dgm:spPr/>
      <dgm:t>
        <a:bodyPr/>
        <a:lstStyle/>
        <a:p>
          <a:r>
            <a:rPr lang="en-AU" dirty="0"/>
            <a:t>Eliminated any postcodes that were not across all datasets</a:t>
          </a:r>
          <a:endParaRPr lang="en-US" dirty="0"/>
        </a:p>
      </dgm:t>
    </dgm:pt>
    <dgm:pt modelId="{7F82D849-FDB1-4740-B1C9-047D3C9BF51D}" type="parTrans" cxnId="{6E6DF4B0-4FA0-482D-967D-41D81272D313}">
      <dgm:prSet/>
      <dgm:spPr/>
      <dgm:t>
        <a:bodyPr/>
        <a:lstStyle/>
        <a:p>
          <a:endParaRPr lang="en-US"/>
        </a:p>
      </dgm:t>
    </dgm:pt>
    <dgm:pt modelId="{E5D1DD23-DE82-48A6-902A-64DA416320A8}" type="sibTrans" cxnId="{6E6DF4B0-4FA0-482D-967D-41D81272D313}">
      <dgm:prSet/>
      <dgm:spPr/>
      <dgm:t>
        <a:bodyPr/>
        <a:lstStyle/>
        <a:p>
          <a:endParaRPr lang="en-US"/>
        </a:p>
      </dgm:t>
    </dgm:pt>
    <dgm:pt modelId="{8B5DAB0A-FDDF-4101-AEFD-A47A568A6B20}">
      <dgm:prSet/>
      <dgm:spPr/>
      <dgm:t>
        <a:bodyPr/>
        <a:lstStyle/>
        <a:p>
          <a:r>
            <a:rPr lang="en-AU" dirty="0"/>
            <a:t>Grouped postcodes to “Inner”, “Mid”, “Outer” groups based on distance from the Melbourne CBD.</a:t>
          </a:r>
          <a:endParaRPr lang="en-US" dirty="0"/>
        </a:p>
      </dgm:t>
    </dgm:pt>
    <dgm:pt modelId="{0C6FE433-132E-44BD-A1CE-B8A85EDB0B29}" type="parTrans" cxnId="{5C2C5AC5-4976-48D1-9DE2-5D3199B52EE4}">
      <dgm:prSet/>
      <dgm:spPr/>
      <dgm:t>
        <a:bodyPr/>
        <a:lstStyle/>
        <a:p>
          <a:endParaRPr lang="en-US"/>
        </a:p>
      </dgm:t>
    </dgm:pt>
    <dgm:pt modelId="{F11E3F48-4B0E-4F26-A4A3-EE182D5E6BB7}" type="sibTrans" cxnId="{5C2C5AC5-4976-48D1-9DE2-5D3199B52EE4}">
      <dgm:prSet/>
      <dgm:spPr/>
      <dgm:t>
        <a:bodyPr/>
        <a:lstStyle/>
        <a:p>
          <a:endParaRPr lang="en-US"/>
        </a:p>
      </dgm:t>
    </dgm:pt>
    <dgm:pt modelId="{4B166705-7D14-4C72-81C8-6B049A357319}">
      <dgm:prSet/>
      <dgm:spPr/>
      <dgm:t>
        <a:bodyPr/>
        <a:lstStyle/>
        <a:p>
          <a:r>
            <a:rPr lang="en-AU" dirty="0"/>
            <a:t>Where postcodes are shared by two municipalities, the postcode is reported in just one.</a:t>
          </a:r>
          <a:endParaRPr lang="en-US" dirty="0"/>
        </a:p>
      </dgm:t>
    </dgm:pt>
    <dgm:pt modelId="{5F28B0A0-175A-49D6-BCFD-BEA4BD2B6E40}" type="parTrans" cxnId="{75B7B9DB-D868-48C2-A482-9B0A4E897497}">
      <dgm:prSet/>
      <dgm:spPr/>
      <dgm:t>
        <a:bodyPr/>
        <a:lstStyle/>
        <a:p>
          <a:endParaRPr lang="en-US"/>
        </a:p>
      </dgm:t>
    </dgm:pt>
    <dgm:pt modelId="{315E22F2-24DF-4795-84C9-6200A563148B}" type="sibTrans" cxnId="{75B7B9DB-D868-48C2-A482-9B0A4E897497}">
      <dgm:prSet/>
      <dgm:spPr/>
      <dgm:t>
        <a:bodyPr/>
        <a:lstStyle/>
        <a:p>
          <a:endParaRPr lang="en-US"/>
        </a:p>
      </dgm:t>
    </dgm:pt>
    <dgm:pt modelId="{1A87AF81-2DE6-4AD4-8578-3F54CA23E295}">
      <dgm:prSet/>
      <dgm:spPr/>
      <dgm:t>
        <a:bodyPr/>
        <a:lstStyle/>
        <a:p>
          <a:r>
            <a:rPr lang="en-AU" dirty="0"/>
            <a:t>Data sources are the most current and available to the public.</a:t>
          </a:r>
          <a:endParaRPr lang="en-US" dirty="0"/>
        </a:p>
      </dgm:t>
    </dgm:pt>
    <dgm:pt modelId="{A882A01C-08A9-4DD0-8CE8-7986D250A233}" type="parTrans" cxnId="{6EAE6335-EFE8-4674-80BD-D5AFE59B8279}">
      <dgm:prSet/>
      <dgm:spPr/>
      <dgm:t>
        <a:bodyPr/>
        <a:lstStyle/>
        <a:p>
          <a:endParaRPr lang="en-US"/>
        </a:p>
      </dgm:t>
    </dgm:pt>
    <dgm:pt modelId="{DD9FC4BB-A06E-44D0-8E74-63628B0E66C4}" type="sibTrans" cxnId="{6EAE6335-EFE8-4674-80BD-D5AFE59B8279}">
      <dgm:prSet/>
      <dgm:spPr/>
      <dgm:t>
        <a:bodyPr/>
        <a:lstStyle/>
        <a:p>
          <a:endParaRPr lang="en-US"/>
        </a:p>
      </dgm:t>
    </dgm:pt>
    <dgm:pt modelId="{5BC677B1-46A4-41E9-A6E5-A600F6B4B59C}" type="pres">
      <dgm:prSet presAssocID="{3A937C93-C1FE-4F53-9B36-72F4CBA8DDDA}" presName="linear" presStyleCnt="0">
        <dgm:presLayoutVars>
          <dgm:animLvl val="lvl"/>
          <dgm:resizeHandles val="exact"/>
        </dgm:presLayoutVars>
      </dgm:prSet>
      <dgm:spPr/>
    </dgm:pt>
    <dgm:pt modelId="{D0EC9199-6F99-41DA-9A90-061E8FA39481}" type="pres">
      <dgm:prSet presAssocID="{6AB1EF32-9CDE-453D-8235-5284671FCCCE}" presName="parentText" presStyleLbl="node1" presStyleIdx="0" presStyleCnt="5">
        <dgm:presLayoutVars>
          <dgm:chMax val="0"/>
          <dgm:bulletEnabled val="1"/>
        </dgm:presLayoutVars>
      </dgm:prSet>
      <dgm:spPr/>
    </dgm:pt>
    <dgm:pt modelId="{B3ACEAFD-2ACF-4FC2-879B-C24003AE0915}" type="pres">
      <dgm:prSet presAssocID="{AAAACC83-EC5C-4703-8936-C70B6EC05AAB}" presName="spacer" presStyleCnt="0"/>
      <dgm:spPr/>
    </dgm:pt>
    <dgm:pt modelId="{B9A6EBFF-954F-4DDF-A086-F202A9E8064B}" type="pres">
      <dgm:prSet presAssocID="{4E39F3F2-7907-4403-8D10-796DB2B3DA24}" presName="parentText" presStyleLbl="node1" presStyleIdx="1" presStyleCnt="5">
        <dgm:presLayoutVars>
          <dgm:chMax val="0"/>
          <dgm:bulletEnabled val="1"/>
        </dgm:presLayoutVars>
      </dgm:prSet>
      <dgm:spPr/>
    </dgm:pt>
    <dgm:pt modelId="{AFE9541A-E2FD-4651-BFEF-ECD2602BCEDA}" type="pres">
      <dgm:prSet presAssocID="{E5D1DD23-DE82-48A6-902A-64DA416320A8}" presName="spacer" presStyleCnt="0"/>
      <dgm:spPr/>
    </dgm:pt>
    <dgm:pt modelId="{3481E32E-4BF3-4558-A7EF-AFACD3545DEC}" type="pres">
      <dgm:prSet presAssocID="{8B5DAB0A-FDDF-4101-AEFD-A47A568A6B20}" presName="parentText" presStyleLbl="node1" presStyleIdx="2" presStyleCnt="5">
        <dgm:presLayoutVars>
          <dgm:chMax val="0"/>
          <dgm:bulletEnabled val="1"/>
        </dgm:presLayoutVars>
      </dgm:prSet>
      <dgm:spPr/>
    </dgm:pt>
    <dgm:pt modelId="{FD037B7A-9195-40B9-8478-756791860E8A}" type="pres">
      <dgm:prSet presAssocID="{F11E3F48-4B0E-4F26-A4A3-EE182D5E6BB7}" presName="spacer" presStyleCnt="0"/>
      <dgm:spPr/>
    </dgm:pt>
    <dgm:pt modelId="{CD100F03-E7A6-41AA-95E2-5F14DCA3A57B}" type="pres">
      <dgm:prSet presAssocID="{4B166705-7D14-4C72-81C8-6B049A357319}" presName="parentText" presStyleLbl="node1" presStyleIdx="3" presStyleCnt="5">
        <dgm:presLayoutVars>
          <dgm:chMax val="0"/>
          <dgm:bulletEnabled val="1"/>
        </dgm:presLayoutVars>
      </dgm:prSet>
      <dgm:spPr/>
    </dgm:pt>
    <dgm:pt modelId="{709A9A19-5527-4ADE-8176-F22BFD4003D8}" type="pres">
      <dgm:prSet presAssocID="{315E22F2-24DF-4795-84C9-6200A563148B}" presName="spacer" presStyleCnt="0"/>
      <dgm:spPr/>
    </dgm:pt>
    <dgm:pt modelId="{B1823CD4-1F26-413F-BF87-1D5EBDB84BA2}" type="pres">
      <dgm:prSet presAssocID="{1A87AF81-2DE6-4AD4-8578-3F54CA23E295}" presName="parentText" presStyleLbl="node1" presStyleIdx="4" presStyleCnt="5">
        <dgm:presLayoutVars>
          <dgm:chMax val="0"/>
          <dgm:bulletEnabled val="1"/>
        </dgm:presLayoutVars>
      </dgm:prSet>
      <dgm:spPr/>
    </dgm:pt>
  </dgm:ptLst>
  <dgm:cxnLst>
    <dgm:cxn modelId="{50A4C427-9D95-4AD4-88D5-C5C5FC0FAF66}" type="presOf" srcId="{4B166705-7D14-4C72-81C8-6B049A357319}" destId="{CD100F03-E7A6-41AA-95E2-5F14DCA3A57B}" srcOrd="0" destOrd="0" presId="urn:microsoft.com/office/officeart/2005/8/layout/vList2"/>
    <dgm:cxn modelId="{F740032F-1F37-4221-8F4A-EFE8044200B4}" type="presOf" srcId="{1A87AF81-2DE6-4AD4-8578-3F54CA23E295}" destId="{B1823CD4-1F26-413F-BF87-1D5EBDB84BA2}" srcOrd="0" destOrd="0" presId="urn:microsoft.com/office/officeart/2005/8/layout/vList2"/>
    <dgm:cxn modelId="{6EAE6335-EFE8-4674-80BD-D5AFE59B8279}" srcId="{3A937C93-C1FE-4F53-9B36-72F4CBA8DDDA}" destId="{1A87AF81-2DE6-4AD4-8578-3F54CA23E295}" srcOrd="4" destOrd="0" parTransId="{A882A01C-08A9-4DD0-8CE8-7986D250A233}" sibTransId="{DD9FC4BB-A06E-44D0-8E74-63628B0E66C4}"/>
    <dgm:cxn modelId="{FB915D64-0B6C-4AB1-BE5F-140D52BA5EFD}" srcId="{3A937C93-C1FE-4F53-9B36-72F4CBA8DDDA}" destId="{6AB1EF32-9CDE-453D-8235-5284671FCCCE}" srcOrd="0" destOrd="0" parTransId="{BBD8E880-D27C-4C41-AE84-84DB5087538D}" sibTransId="{AAAACC83-EC5C-4703-8936-C70B6EC05AAB}"/>
    <dgm:cxn modelId="{CB451C7D-BABD-47A4-83C5-C082EA495DEC}" type="presOf" srcId="{8B5DAB0A-FDDF-4101-AEFD-A47A568A6B20}" destId="{3481E32E-4BF3-4558-A7EF-AFACD3545DEC}" srcOrd="0" destOrd="0" presId="urn:microsoft.com/office/officeart/2005/8/layout/vList2"/>
    <dgm:cxn modelId="{6E6DF4B0-4FA0-482D-967D-41D81272D313}" srcId="{3A937C93-C1FE-4F53-9B36-72F4CBA8DDDA}" destId="{4E39F3F2-7907-4403-8D10-796DB2B3DA24}" srcOrd="1" destOrd="0" parTransId="{7F82D849-FDB1-4740-B1C9-047D3C9BF51D}" sibTransId="{E5D1DD23-DE82-48A6-902A-64DA416320A8}"/>
    <dgm:cxn modelId="{ABDE10B9-FB5D-4FDD-9051-1523C1F1383B}" type="presOf" srcId="{4E39F3F2-7907-4403-8D10-796DB2B3DA24}" destId="{B9A6EBFF-954F-4DDF-A086-F202A9E8064B}" srcOrd="0" destOrd="0" presId="urn:microsoft.com/office/officeart/2005/8/layout/vList2"/>
    <dgm:cxn modelId="{5C2C5AC5-4976-48D1-9DE2-5D3199B52EE4}" srcId="{3A937C93-C1FE-4F53-9B36-72F4CBA8DDDA}" destId="{8B5DAB0A-FDDF-4101-AEFD-A47A568A6B20}" srcOrd="2" destOrd="0" parTransId="{0C6FE433-132E-44BD-A1CE-B8A85EDB0B29}" sibTransId="{F11E3F48-4B0E-4F26-A4A3-EE182D5E6BB7}"/>
    <dgm:cxn modelId="{D7B0C1D2-EE0D-4494-81A3-ECC82C62792E}" type="presOf" srcId="{3A937C93-C1FE-4F53-9B36-72F4CBA8DDDA}" destId="{5BC677B1-46A4-41E9-A6E5-A600F6B4B59C}" srcOrd="0" destOrd="0" presId="urn:microsoft.com/office/officeart/2005/8/layout/vList2"/>
    <dgm:cxn modelId="{75B7B9DB-D868-48C2-A482-9B0A4E897497}" srcId="{3A937C93-C1FE-4F53-9B36-72F4CBA8DDDA}" destId="{4B166705-7D14-4C72-81C8-6B049A357319}" srcOrd="3" destOrd="0" parTransId="{5F28B0A0-175A-49D6-BCFD-BEA4BD2B6E40}" sibTransId="{315E22F2-24DF-4795-84C9-6200A563148B}"/>
    <dgm:cxn modelId="{988BA2F3-E854-4FA3-95C1-0D477EAB44AE}" type="presOf" srcId="{6AB1EF32-9CDE-453D-8235-5284671FCCCE}" destId="{D0EC9199-6F99-41DA-9A90-061E8FA39481}" srcOrd="0" destOrd="0" presId="urn:microsoft.com/office/officeart/2005/8/layout/vList2"/>
    <dgm:cxn modelId="{79A65A16-7A75-4E62-95AD-B918445F7B49}" type="presParOf" srcId="{5BC677B1-46A4-41E9-A6E5-A600F6B4B59C}" destId="{D0EC9199-6F99-41DA-9A90-061E8FA39481}" srcOrd="0" destOrd="0" presId="urn:microsoft.com/office/officeart/2005/8/layout/vList2"/>
    <dgm:cxn modelId="{AC3F6581-9D21-457B-B9A2-B555665CC2E1}" type="presParOf" srcId="{5BC677B1-46A4-41E9-A6E5-A600F6B4B59C}" destId="{B3ACEAFD-2ACF-4FC2-879B-C24003AE0915}" srcOrd="1" destOrd="0" presId="urn:microsoft.com/office/officeart/2005/8/layout/vList2"/>
    <dgm:cxn modelId="{C96F0DC1-CBFD-414E-9223-1FF282A025D3}" type="presParOf" srcId="{5BC677B1-46A4-41E9-A6E5-A600F6B4B59C}" destId="{B9A6EBFF-954F-4DDF-A086-F202A9E8064B}" srcOrd="2" destOrd="0" presId="urn:microsoft.com/office/officeart/2005/8/layout/vList2"/>
    <dgm:cxn modelId="{D9B6D5D9-474D-45F9-8C67-13C1800F9704}" type="presParOf" srcId="{5BC677B1-46A4-41E9-A6E5-A600F6B4B59C}" destId="{AFE9541A-E2FD-4651-BFEF-ECD2602BCEDA}" srcOrd="3" destOrd="0" presId="urn:microsoft.com/office/officeart/2005/8/layout/vList2"/>
    <dgm:cxn modelId="{153327C4-145F-4A73-BE08-B04308CE99CF}" type="presParOf" srcId="{5BC677B1-46A4-41E9-A6E5-A600F6B4B59C}" destId="{3481E32E-4BF3-4558-A7EF-AFACD3545DEC}" srcOrd="4" destOrd="0" presId="urn:microsoft.com/office/officeart/2005/8/layout/vList2"/>
    <dgm:cxn modelId="{6EEA5BEE-050B-407A-A9DF-91B8A6F2ACE7}" type="presParOf" srcId="{5BC677B1-46A4-41E9-A6E5-A600F6B4B59C}" destId="{FD037B7A-9195-40B9-8478-756791860E8A}" srcOrd="5" destOrd="0" presId="urn:microsoft.com/office/officeart/2005/8/layout/vList2"/>
    <dgm:cxn modelId="{40F58114-A63E-4CA9-9F71-7C35E16F911B}" type="presParOf" srcId="{5BC677B1-46A4-41E9-A6E5-A600F6B4B59C}" destId="{CD100F03-E7A6-41AA-95E2-5F14DCA3A57B}" srcOrd="6" destOrd="0" presId="urn:microsoft.com/office/officeart/2005/8/layout/vList2"/>
    <dgm:cxn modelId="{56B9E6CE-5AFD-41BB-9731-8861FEBE41E6}" type="presParOf" srcId="{5BC677B1-46A4-41E9-A6E5-A600F6B4B59C}" destId="{709A9A19-5527-4ADE-8176-F22BFD4003D8}" srcOrd="7" destOrd="0" presId="urn:microsoft.com/office/officeart/2005/8/layout/vList2"/>
    <dgm:cxn modelId="{77E3D6CF-3022-47B5-B3BA-0D9A56A24FFF}" type="presParOf" srcId="{5BC677B1-46A4-41E9-A6E5-A600F6B4B59C}" destId="{B1823CD4-1F26-413F-BF87-1D5EBDB84BA2}"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1AB8DE-46DD-4671-B069-668B9F8ADB0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CB627B-6E0F-41D2-A3E5-EFA53E9252F0}">
      <dgm:prSet/>
      <dgm:spPr/>
      <dgm:t>
        <a:bodyPr/>
        <a:lstStyle/>
        <a:p>
          <a:pPr>
            <a:lnSpc>
              <a:spcPct val="100000"/>
            </a:lnSpc>
            <a:defRPr b="1"/>
          </a:pPr>
          <a:r>
            <a:rPr lang="en-AU" dirty="0"/>
            <a:t>Most liveable postcodes are located in the Outer suburb group, then Mid suburb group.</a:t>
          </a:r>
          <a:endParaRPr lang="en-US" dirty="0"/>
        </a:p>
      </dgm:t>
    </dgm:pt>
    <dgm:pt modelId="{5C1BB8FE-892F-4FE0-B4A2-E36B7924DD11}" type="parTrans" cxnId="{FA406EC9-EF7B-4B2C-9452-2AD6128C7177}">
      <dgm:prSet/>
      <dgm:spPr/>
      <dgm:t>
        <a:bodyPr/>
        <a:lstStyle/>
        <a:p>
          <a:endParaRPr lang="en-US"/>
        </a:p>
      </dgm:t>
    </dgm:pt>
    <dgm:pt modelId="{A5A5F1C0-66F6-4B31-BA78-58DA8DF2ABAB}" type="sibTrans" cxnId="{FA406EC9-EF7B-4B2C-9452-2AD6128C7177}">
      <dgm:prSet/>
      <dgm:spPr/>
      <dgm:t>
        <a:bodyPr/>
        <a:lstStyle/>
        <a:p>
          <a:endParaRPr lang="en-US"/>
        </a:p>
      </dgm:t>
    </dgm:pt>
    <dgm:pt modelId="{89EC6A05-8480-4F58-A890-42A6CFC15D6A}">
      <dgm:prSet/>
      <dgm:spPr/>
      <dgm:t>
        <a:bodyPr/>
        <a:lstStyle/>
        <a:p>
          <a:pPr>
            <a:lnSpc>
              <a:spcPct val="100000"/>
            </a:lnSpc>
            <a:defRPr b="1"/>
          </a:pPr>
          <a:r>
            <a:rPr lang="en-AU" dirty="0"/>
            <a:t>Inner suburbs fail the liveability test based on affordability.</a:t>
          </a:r>
          <a:br>
            <a:rPr lang="en-AU" dirty="0"/>
          </a:br>
          <a:r>
            <a:rPr lang="en-AU" dirty="0"/>
            <a:t>Inner suburbs highest median house price and the most crime compared to other suburb groups (mid and outer).</a:t>
          </a:r>
          <a:endParaRPr lang="en-US" dirty="0"/>
        </a:p>
      </dgm:t>
    </dgm:pt>
    <dgm:pt modelId="{CCDA8E0B-83C5-45BD-87AF-573DB6969BC7}" type="parTrans" cxnId="{711CF708-7CB8-4C6C-A517-58EF64B3D44B}">
      <dgm:prSet/>
      <dgm:spPr/>
      <dgm:t>
        <a:bodyPr/>
        <a:lstStyle/>
        <a:p>
          <a:endParaRPr lang="en-US"/>
        </a:p>
      </dgm:t>
    </dgm:pt>
    <dgm:pt modelId="{17CE2CB4-8898-464E-987C-81B013054F31}" type="sibTrans" cxnId="{711CF708-7CB8-4C6C-A517-58EF64B3D44B}">
      <dgm:prSet/>
      <dgm:spPr/>
      <dgm:t>
        <a:bodyPr/>
        <a:lstStyle/>
        <a:p>
          <a:endParaRPr lang="en-US"/>
        </a:p>
      </dgm:t>
    </dgm:pt>
    <dgm:pt modelId="{CF11E908-895B-47AD-BB8D-FBF7C6976312}">
      <dgm:prSet/>
      <dgm:spPr/>
      <dgm:t>
        <a:bodyPr/>
        <a:lstStyle/>
        <a:p>
          <a:pPr>
            <a:lnSpc>
              <a:spcPct val="100000"/>
            </a:lnSpc>
            <a:defRPr b="1"/>
          </a:pPr>
          <a:r>
            <a:rPr lang="en-AU"/>
            <a:t>Recommendations for further analysis:</a:t>
          </a:r>
          <a:endParaRPr lang="en-US"/>
        </a:p>
      </dgm:t>
    </dgm:pt>
    <dgm:pt modelId="{B3F565BE-34F5-45E0-9785-2A681B52BE37}" type="parTrans" cxnId="{C0813E2C-76F9-413A-B209-9123F0A2BE85}">
      <dgm:prSet/>
      <dgm:spPr/>
      <dgm:t>
        <a:bodyPr/>
        <a:lstStyle/>
        <a:p>
          <a:endParaRPr lang="en-US"/>
        </a:p>
      </dgm:t>
    </dgm:pt>
    <dgm:pt modelId="{E101B515-196F-46B3-849A-A9289967C079}" type="sibTrans" cxnId="{C0813E2C-76F9-413A-B209-9123F0A2BE85}">
      <dgm:prSet/>
      <dgm:spPr/>
      <dgm:t>
        <a:bodyPr/>
        <a:lstStyle/>
        <a:p>
          <a:endParaRPr lang="en-US"/>
        </a:p>
      </dgm:t>
    </dgm:pt>
    <dgm:pt modelId="{8533545B-6059-4E99-A307-3EB6FFAA21A0}">
      <dgm:prSet/>
      <dgm:spPr/>
      <dgm:t>
        <a:bodyPr/>
        <a:lstStyle/>
        <a:p>
          <a:pPr>
            <a:lnSpc>
              <a:spcPct val="100000"/>
            </a:lnSpc>
            <a:buFont typeface="Arial" panose="020B0604020202020204" pitchFamily="34" charset="0"/>
            <a:buChar char="•"/>
          </a:pPr>
          <a:r>
            <a:rPr lang="en-AU" dirty="0"/>
            <a:t>School ranking/score data – ATAR &amp; Naplan results</a:t>
          </a:r>
          <a:endParaRPr lang="en-US" dirty="0"/>
        </a:p>
      </dgm:t>
    </dgm:pt>
    <dgm:pt modelId="{7CA9E29C-1DA8-4363-BF3B-AD3EA5F7B0FD}" type="parTrans" cxnId="{216EA17D-E424-4BB9-981A-0AB7A8866F0A}">
      <dgm:prSet/>
      <dgm:spPr/>
      <dgm:t>
        <a:bodyPr/>
        <a:lstStyle/>
        <a:p>
          <a:endParaRPr lang="en-US"/>
        </a:p>
      </dgm:t>
    </dgm:pt>
    <dgm:pt modelId="{D1CEED89-9C6D-4A56-BDDB-52D8D8E29033}" type="sibTrans" cxnId="{216EA17D-E424-4BB9-981A-0AB7A8866F0A}">
      <dgm:prSet/>
      <dgm:spPr/>
      <dgm:t>
        <a:bodyPr/>
        <a:lstStyle/>
        <a:p>
          <a:endParaRPr lang="en-US"/>
        </a:p>
      </dgm:t>
    </dgm:pt>
    <dgm:pt modelId="{F2B9D253-9F88-4014-8939-577CDD5494CE}">
      <dgm:prSet/>
      <dgm:spPr/>
      <dgm:t>
        <a:bodyPr/>
        <a:lstStyle/>
        <a:p>
          <a:pPr>
            <a:lnSpc>
              <a:spcPct val="100000"/>
            </a:lnSpc>
            <a:buFont typeface="Arial" panose="020B0604020202020204" pitchFamily="34" charset="0"/>
            <a:buChar char="•"/>
          </a:pPr>
          <a:r>
            <a:rPr lang="en-AU" dirty="0"/>
            <a:t>Restaurants, Green spaces availability</a:t>
          </a:r>
          <a:endParaRPr lang="en-US" dirty="0"/>
        </a:p>
      </dgm:t>
    </dgm:pt>
    <dgm:pt modelId="{B3386598-1602-4211-AE55-0297FE5CA8D3}" type="parTrans" cxnId="{98E4DF3F-B252-47BB-839F-D19ECDE0B215}">
      <dgm:prSet/>
      <dgm:spPr/>
      <dgm:t>
        <a:bodyPr/>
        <a:lstStyle/>
        <a:p>
          <a:endParaRPr lang="en-US"/>
        </a:p>
      </dgm:t>
    </dgm:pt>
    <dgm:pt modelId="{530C1ADE-1943-4C62-842C-E55E7E891049}" type="sibTrans" cxnId="{98E4DF3F-B252-47BB-839F-D19ECDE0B215}">
      <dgm:prSet/>
      <dgm:spPr/>
      <dgm:t>
        <a:bodyPr/>
        <a:lstStyle/>
        <a:p>
          <a:endParaRPr lang="en-US"/>
        </a:p>
      </dgm:t>
    </dgm:pt>
    <dgm:pt modelId="{835BFFE3-06C3-4426-93BB-B2EB8C4E9E8C}" type="pres">
      <dgm:prSet presAssocID="{991AB8DE-46DD-4671-B069-668B9F8ADB0B}" presName="root" presStyleCnt="0">
        <dgm:presLayoutVars>
          <dgm:dir/>
          <dgm:resizeHandles val="exact"/>
        </dgm:presLayoutVars>
      </dgm:prSet>
      <dgm:spPr/>
    </dgm:pt>
    <dgm:pt modelId="{86BF46E3-88D7-457D-A092-FEB4EDFE56E4}" type="pres">
      <dgm:prSet presAssocID="{58CB627B-6E0F-41D2-A3E5-EFA53E9252F0}" presName="compNode" presStyleCnt="0"/>
      <dgm:spPr/>
    </dgm:pt>
    <dgm:pt modelId="{585A0D11-86A1-446F-9F0E-927F8A201A1D}" type="pres">
      <dgm:prSet presAssocID="{58CB627B-6E0F-41D2-A3E5-EFA53E9252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urban scene"/>
        </a:ext>
      </dgm:extLst>
    </dgm:pt>
    <dgm:pt modelId="{A467333A-B522-45C6-859F-5681B9D04F35}" type="pres">
      <dgm:prSet presAssocID="{58CB627B-6E0F-41D2-A3E5-EFA53E9252F0}" presName="iconSpace" presStyleCnt="0"/>
      <dgm:spPr/>
    </dgm:pt>
    <dgm:pt modelId="{435E451E-D9B3-4AA4-8D60-B90DA29E4EAE}" type="pres">
      <dgm:prSet presAssocID="{58CB627B-6E0F-41D2-A3E5-EFA53E9252F0}" presName="parTx" presStyleLbl="revTx" presStyleIdx="0" presStyleCnt="6">
        <dgm:presLayoutVars>
          <dgm:chMax val="0"/>
          <dgm:chPref val="0"/>
        </dgm:presLayoutVars>
      </dgm:prSet>
      <dgm:spPr/>
    </dgm:pt>
    <dgm:pt modelId="{25F0C068-5097-47F5-B190-6A05D1F8C9FC}" type="pres">
      <dgm:prSet presAssocID="{58CB627B-6E0F-41D2-A3E5-EFA53E9252F0}" presName="txSpace" presStyleCnt="0"/>
      <dgm:spPr/>
    </dgm:pt>
    <dgm:pt modelId="{CA9248E2-4EE2-4721-985A-B5251E0A8D5A}" type="pres">
      <dgm:prSet presAssocID="{58CB627B-6E0F-41D2-A3E5-EFA53E9252F0}" presName="desTx" presStyleLbl="revTx" presStyleIdx="1" presStyleCnt="6">
        <dgm:presLayoutVars/>
      </dgm:prSet>
      <dgm:spPr/>
    </dgm:pt>
    <dgm:pt modelId="{A8E99A61-9CDE-40FB-9A30-65B07A8E48C2}" type="pres">
      <dgm:prSet presAssocID="{A5A5F1C0-66F6-4B31-BA78-58DA8DF2ABAB}" presName="sibTrans" presStyleCnt="0"/>
      <dgm:spPr/>
    </dgm:pt>
    <dgm:pt modelId="{CC1522E4-34A9-471B-9639-00558602B6E4}" type="pres">
      <dgm:prSet presAssocID="{89EC6A05-8480-4F58-A890-42A6CFC15D6A}" presName="compNode" presStyleCnt="0"/>
      <dgm:spPr/>
    </dgm:pt>
    <dgm:pt modelId="{C682989D-E883-46F6-8F80-850358C7771D}" type="pres">
      <dgm:prSet presAssocID="{89EC6A05-8480-4F58-A890-42A6CFC15D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4E1A7146-F60E-4A2A-8308-5F291E6FA777}" type="pres">
      <dgm:prSet presAssocID="{89EC6A05-8480-4F58-A890-42A6CFC15D6A}" presName="iconSpace" presStyleCnt="0"/>
      <dgm:spPr/>
    </dgm:pt>
    <dgm:pt modelId="{46DAEE07-4BF7-431E-A793-7FF1E8644373}" type="pres">
      <dgm:prSet presAssocID="{89EC6A05-8480-4F58-A890-42A6CFC15D6A}" presName="parTx" presStyleLbl="revTx" presStyleIdx="2" presStyleCnt="6">
        <dgm:presLayoutVars>
          <dgm:chMax val="0"/>
          <dgm:chPref val="0"/>
        </dgm:presLayoutVars>
      </dgm:prSet>
      <dgm:spPr/>
    </dgm:pt>
    <dgm:pt modelId="{8488F472-C35A-406A-AE98-BEE3AB426C31}" type="pres">
      <dgm:prSet presAssocID="{89EC6A05-8480-4F58-A890-42A6CFC15D6A}" presName="txSpace" presStyleCnt="0"/>
      <dgm:spPr/>
    </dgm:pt>
    <dgm:pt modelId="{5B74323A-A335-4131-8317-F6442606E7CA}" type="pres">
      <dgm:prSet presAssocID="{89EC6A05-8480-4F58-A890-42A6CFC15D6A}" presName="desTx" presStyleLbl="revTx" presStyleIdx="3" presStyleCnt="6">
        <dgm:presLayoutVars/>
      </dgm:prSet>
      <dgm:spPr/>
    </dgm:pt>
    <dgm:pt modelId="{3112F113-CE79-40E4-ACE6-BC915BEDFBF7}" type="pres">
      <dgm:prSet presAssocID="{17CE2CB4-8898-464E-987C-81B013054F31}" presName="sibTrans" presStyleCnt="0"/>
      <dgm:spPr/>
    </dgm:pt>
    <dgm:pt modelId="{BB130DD6-AF48-448A-8AE9-81558AA1CBBD}" type="pres">
      <dgm:prSet presAssocID="{CF11E908-895B-47AD-BB8D-FBF7C6976312}" presName="compNode" presStyleCnt="0"/>
      <dgm:spPr/>
    </dgm:pt>
    <dgm:pt modelId="{2A3B84D1-69DF-47ED-A488-F74EF131DC53}" type="pres">
      <dgm:prSet presAssocID="{CF11E908-895B-47AD-BB8D-FBF7C69763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Bar Chart"/>
        </a:ext>
      </dgm:extLst>
    </dgm:pt>
    <dgm:pt modelId="{54B4C6DB-745B-4198-83C1-B3A0F4B1A630}" type="pres">
      <dgm:prSet presAssocID="{CF11E908-895B-47AD-BB8D-FBF7C6976312}" presName="iconSpace" presStyleCnt="0"/>
      <dgm:spPr/>
    </dgm:pt>
    <dgm:pt modelId="{CBDFAE03-5C9C-468D-BC57-6AB4C0BE7606}" type="pres">
      <dgm:prSet presAssocID="{CF11E908-895B-47AD-BB8D-FBF7C6976312}" presName="parTx" presStyleLbl="revTx" presStyleIdx="4" presStyleCnt="6">
        <dgm:presLayoutVars>
          <dgm:chMax val="0"/>
          <dgm:chPref val="0"/>
        </dgm:presLayoutVars>
      </dgm:prSet>
      <dgm:spPr/>
    </dgm:pt>
    <dgm:pt modelId="{C54692D3-F2E4-4046-B114-993E2862F66F}" type="pres">
      <dgm:prSet presAssocID="{CF11E908-895B-47AD-BB8D-FBF7C6976312}" presName="txSpace" presStyleCnt="0"/>
      <dgm:spPr/>
    </dgm:pt>
    <dgm:pt modelId="{B6028716-8CE1-4638-892A-C64D358B6542}" type="pres">
      <dgm:prSet presAssocID="{CF11E908-895B-47AD-BB8D-FBF7C6976312}" presName="desTx" presStyleLbl="revTx" presStyleIdx="5" presStyleCnt="6" custScaleX="93835" custLinFactY="-86794" custLinFactNeighborX="-1539" custLinFactNeighborY="-100000">
        <dgm:presLayoutVars/>
      </dgm:prSet>
      <dgm:spPr/>
    </dgm:pt>
  </dgm:ptLst>
  <dgm:cxnLst>
    <dgm:cxn modelId="{711CF708-7CB8-4C6C-A517-58EF64B3D44B}" srcId="{991AB8DE-46DD-4671-B069-668B9F8ADB0B}" destId="{89EC6A05-8480-4F58-A890-42A6CFC15D6A}" srcOrd="1" destOrd="0" parTransId="{CCDA8E0B-83C5-45BD-87AF-573DB6969BC7}" sibTransId="{17CE2CB4-8898-464E-987C-81B013054F31}"/>
    <dgm:cxn modelId="{07CB9114-41E5-4F2E-9842-A3E4780F4FDA}" type="presOf" srcId="{F2B9D253-9F88-4014-8939-577CDD5494CE}" destId="{B6028716-8CE1-4638-892A-C64D358B6542}" srcOrd="0" destOrd="1" presId="urn:microsoft.com/office/officeart/2018/2/layout/IconLabelDescriptionList"/>
    <dgm:cxn modelId="{C0813E2C-76F9-413A-B209-9123F0A2BE85}" srcId="{991AB8DE-46DD-4671-B069-668B9F8ADB0B}" destId="{CF11E908-895B-47AD-BB8D-FBF7C6976312}" srcOrd="2" destOrd="0" parTransId="{B3F565BE-34F5-45E0-9785-2A681B52BE37}" sibTransId="{E101B515-196F-46B3-849A-A9289967C079}"/>
    <dgm:cxn modelId="{98E4DF3F-B252-47BB-839F-D19ECDE0B215}" srcId="{CF11E908-895B-47AD-BB8D-FBF7C6976312}" destId="{F2B9D253-9F88-4014-8939-577CDD5494CE}" srcOrd="1" destOrd="0" parTransId="{B3386598-1602-4211-AE55-0297FE5CA8D3}" sibTransId="{530C1ADE-1943-4C62-842C-E55E7E891049}"/>
    <dgm:cxn modelId="{3BFE1344-5188-45CF-A2C0-55617A8FA318}" type="presOf" srcId="{CF11E908-895B-47AD-BB8D-FBF7C6976312}" destId="{CBDFAE03-5C9C-468D-BC57-6AB4C0BE7606}" srcOrd="0" destOrd="0" presId="urn:microsoft.com/office/officeart/2018/2/layout/IconLabelDescriptionList"/>
    <dgm:cxn modelId="{091CC36F-6954-4103-ACE0-2BB1669F9944}" type="presOf" srcId="{58CB627B-6E0F-41D2-A3E5-EFA53E9252F0}" destId="{435E451E-D9B3-4AA4-8D60-B90DA29E4EAE}" srcOrd="0" destOrd="0" presId="urn:microsoft.com/office/officeart/2018/2/layout/IconLabelDescriptionList"/>
    <dgm:cxn modelId="{216EA17D-E424-4BB9-981A-0AB7A8866F0A}" srcId="{CF11E908-895B-47AD-BB8D-FBF7C6976312}" destId="{8533545B-6059-4E99-A307-3EB6FFAA21A0}" srcOrd="0" destOrd="0" parTransId="{7CA9E29C-1DA8-4363-BF3B-AD3EA5F7B0FD}" sibTransId="{D1CEED89-9C6D-4A56-BDDB-52D8D8E29033}"/>
    <dgm:cxn modelId="{2FF0F591-B523-4FDA-8EA2-B824A3C30AED}" type="presOf" srcId="{8533545B-6059-4E99-A307-3EB6FFAA21A0}" destId="{B6028716-8CE1-4638-892A-C64D358B6542}" srcOrd="0" destOrd="0" presId="urn:microsoft.com/office/officeart/2018/2/layout/IconLabelDescriptionList"/>
    <dgm:cxn modelId="{FA406EC9-EF7B-4B2C-9452-2AD6128C7177}" srcId="{991AB8DE-46DD-4671-B069-668B9F8ADB0B}" destId="{58CB627B-6E0F-41D2-A3E5-EFA53E9252F0}" srcOrd="0" destOrd="0" parTransId="{5C1BB8FE-892F-4FE0-B4A2-E36B7924DD11}" sibTransId="{A5A5F1C0-66F6-4B31-BA78-58DA8DF2ABAB}"/>
    <dgm:cxn modelId="{F288CEEC-84FD-4007-AB38-40953083DBE1}" type="presOf" srcId="{89EC6A05-8480-4F58-A890-42A6CFC15D6A}" destId="{46DAEE07-4BF7-431E-A793-7FF1E8644373}" srcOrd="0" destOrd="0" presId="urn:microsoft.com/office/officeart/2018/2/layout/IconLabelDescriptionList"/>
    <dgm:cxn modelId="{77679CFD-7EAC-41AC-80C9-A04559E8494C}" type="presOf" srcId="{991AB8DE-46DD-4671-B069-668B9F8ADB0B}" destId="{835BFFE3-06C3-4426-93BB-B2EB8C4E9E8C}" srcOrd="0" destOrd="0" presId="urn:microsoft.com/office/officeart/2018/2/layout/IconLabelDescriptionList"/>
    <dgm:cxn modelId="{65772982-B158-42DF-8FED-EAD0312A09BA}" type="presParOf" srcId="{835BFFE3-06C3-4426-93BB-B2EB8C4E9E8C}" destId="{86BF46E3-88D7-457D-A092-FEB4EDFE56E4}" srcOrd="0" destOrd="0" presId="urn:microsoft.com/office/officeart/2018/2/layout/IconLabelDescriptionList"/>
    <dgm:cxn modelId="{EFAD92B0-CDCB-4D94-9C33-D98DC5047885}" type="presParOf" srcId="{86BF46E3-88D7-457D-A092-FEB4EDFE56E4}" destId="{585A0D11-86A1-446F-9F0E-927F8A201A1D}" srcOrd="0" destOrd="0" presId="urn:microsoft.com/office/officeart/2018/2/layout/IconLabelDescriptionList"/>
    <dgm:cxn modelId="{28C453FC-4B33-430C-9DB2-D66C946F47E0}" type="presParOf" srcId="{86BF46E3-88D7-457D-A092-FEB4EDFE56E4}" destId="{A467333A-B522-45C6-859F-5681B9D04F35}" srcOrd="1" destOrd="0" presId="urn:microsoft.com/office/officeart/2018/2/layout/IconLabelDescriptionList"/>
    <dgm:cxn modelId="{3E1A9AAE-784C-4411-985C-FFFD1D1CF0C9}" type="presParOf" srcId="{86BF46E3-88D7-457D-A092-FEB4EDFE56E4}" destId="{435E451E-D9B3-4AA4-8D60-B90DA29E4EAE}" srcOrd="2" destOrd="0" presId="urn:microsoft.com/office/officeart/2018/2/layout/IconLabelDescriptionList"/>
    <dgm:cxn modelId="{AB0B1AC3-99B3-4416-95FC-CFBDCB15792D}" type="presParOf" srcId="{86BF46E3-88D7-457D-A092-FEB4EDFE56E4}" destId="{25F0C068-5097-47F5-B190-6A05D1F8C9FC}" srcOrd="3" destOrd="0" presId="urn:microsoft.com/office/officeart/2018/2/layout/IconLabelDescriptionList"/>
    <dgm:cxn modelId="{2F118496-8655-43DE-974F-F234498205CE}" type="presParOf" srcId="{86BF46E3-88D7-457D-A092-FEB4EDFE56E4}" destId="{CA9248E2-4EE2-4721-985A-B5251E0A8D5A}" srcOrd="4" destOrd="0" presId="urn:microsoft.com/office/officeart/2018/2/layout/IconLabelDescriptionList"/>
    <dgm:cxn modelId="{C37D0532-02D4-4ADB-8EEA-F054CF7341D6}" type="presParOf" srcId="{835BFFE3-06C3-4426-93BB-B2EB8C4E9E8C}" destId="{A8E99A61-9CDE-40FB-9A30-65B07A8E48C2}" srcOrd="1" destOrd="0" presId="urn:microsoft.com/office/officeart/2018/2/layout/IconLabelDescriptionList"/>
    <dgm:cxn modelId="{DA8DD58F-2266-44BB-8330-95674D69681F}" type="presParOf" srcId="{835BFFE3-06C3-4426-93BB-B2EB8C4E9E8C}" destId="{CC1522E4-34A9-471B-9639-00558602B6E4}" srcOrd="2" destOrd="0" presId="urn:microsoft.com/office/officeart/2018/2/layout/IconLabelDescriptionList"/>
    <dgm:cxn modelId="{7FB1E47B-CBF3-4F3D-AEEA-1F8777387427}" type="presParOf" srcId="{CC1522E4-34A9-471B-9639-00558602B6E4}" destId="{C682989D-E883-46F6-8F80-850358C7771D}" srcOrd="0" destOrd="0" presId="urn:microsoft.com/office/officeart/2018/2/layout/IconLabelDescriptionList"/>
    <dgm:cxn modelId="{D5D7A975-DE1B-4CC2-AA07-D1EC5B5E1780}" type="presParOf" srcId="{CC1522E4-34A9-471B-9639-00558602B6E4}" destId="{4E1A7146-F60E-4A2A-8308-5F291E6FA777}" srcOrd="1" destOrd="0" presId="urn:microsoft.com/office/officeart/2018/2/layout/IconLabelDescriptionList"/>
    <dgm:cxn modelId="{4C7B5A4C-C2D0-45F0-95F1-1A7A96133DFF}" type="presParOf" srcId="{CC1522E4-34A9-471B-9639-00558602B6E4}" destId="{46DAEE07-4BF7-431E-A793-7FF1E8644373}" srcOrd="2" destOrd="0" presId="urn:microsoft.com/office/officeart/2018/2/layout/IconLabelDescriptionList"/>
    <dgm:cxn modelId="{5E63327D-FA46-4AE8-9BAF-D3FCCCB440CC}" type="presParOf" srcId="{CC1522E4-34A9-471B-9639-00558602B6E4}" destId="{8488F472-C35A-406A-AE98-BEE3AB426C31}" srcOrd="3" destOrd="0" presId="urn:microsoft.com/office/officeart/2018/2/layout/IconLabelDescriptionList"/>
    <dgm:cxn modelId="{B54F40D6-D1BB-4FBB-AED2-F853D72E8699}" type="presParOf" srcId="{CC1522E4-34A9-471B-9639-00558602B6E4}" destId="{5B74323A-A335-4131-8317-F6442606E7CA}" srcOrd="4" destOrd="0" presId="urn:microsoft.com/office/officeart/2018/2/layout/IconLabelDescriptionList"/>
    <dgm:cxn modelId="{13B06BE1-7709-4765-852F-C6509EF9EC30}" type="presParOf" srcId="{835BFFE3-06C3-4426-93BB-B2EB8C4E9E8C}" destId="{3112F113-CE79-40E4-ACE6-BC915BEDFBF7}" srcOrd="3" destOrd="0" presId="urn:microsoft.com/office/officeart/2018/2/layout/IconLabelDescriptionList"/>
    <dgm:cxn modelId="{975B4E5D-B92E-4BC5-9861-FCB0574DA6D0}" type="presParOf" srcId="{835BFFE3-06C3-4426-93BB-B2EB8C4E9E8C}" destId="{BB130DD6-AF48-448A-8AE9-81558AA1CBBD}" srcOrd="4" destOrd="0" presId="urn:microsoft.com/office/officeart/2018/2/layout/IconLabelDescriptionList"/>
    <dgm:cxn modelId="{05975975-694F-4519-AFCB-0E940058D8BF}" type="presParOf" srcId="{BB130DD6-AF48-448A-8AE9-81558AA1CBBD}" destId="{2A3B84D1-69DF-47ED-A488-F74EF131DC53}" srcOrd="0" destOrd="0" presId="urn:microsoft.com/office/officeart/2018/2/layout/IconLabelDescriptionList"/>
    <dgm:cxn modelId="{6248346E-DB3F-4173-B18F-3B49C6799EBB}" type="presParOf" srcId="{BB130DD6-AF48-448A-8AE9-81558AA1CBBD}" destId="{54B4C6DB-745B-4198-83C1-B3A0F4B1A630}" srcOrd="1" destOrd="0" presId="urn:microsoft.com/office/officeart/2018/2/layout/IconLabelDescriptionList"/>
    <dgm:cxn modelId="{9D419F06-CD33-4E9F-ACBC-FDE988A5A8C0}" type="presParOf" srcId="{BB130DD6-AF48-448A-8AE9-81558AA1CBBD}" destId="{CBDFAE03-5C9C-468D-BC57-6AB4C0BE7606}" srcOrd="2" destOrd="0" presId="urn:microsoft.com/office/officeart/2018/2/layout/IconLabelDescriptionList"/>
    <dgm:cxn modelId="{3275982F-72ED-45F4-B2B7-4F5D86C6451E}" type="presParOf" srcId="{BB130DD6-AF48-448A-8AE9-81558AA1CBBD}" destId="{C54692D3-F2E4-4046-B114-993E2862F66F}" srcOrd="3" destOrd="0" presId="urn:microsoft.com/office/officeart/2018/2/layout/IconLabelDescriptionList"/>
    <dgm:cxn modelId="{AC4FEF43-9C32-49A7-AE21-34A1636D2975}" type="presParOf" srcId="{BB130DD6-AF48-448A-8AE9-81558AA1CBBD}" destId="{B6028716-8CE1-4638-892A-C64D358B654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3C906-3367-482D-91DD-C4DA1B1E83C4}">
      <dsp:nvSpPr>
        <dsp:cNvPr id="0" name=""/>
        <dsp:cNvSpPr/>
      </dsp:nvSpPr>
      <dsp:spPr>
        <a:xfrm>
          <a:off x="190643" y="0"/>
          <a:ext cx="5329163" cy="5329163"/>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4A8B7-FA0C-42BD-8E0C-25F328070F84}">
      <dsp:nvSpPr>
        <dsp:cNvPr id="0" name=""/>
        <dsp:cNvSpPr/>
      </dsp:nvSpPr>
      <dsp:spPr>
        <a:xfrm>
          <a:off x="696914" y="506270"/>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AFFORDABILITY: Median House Prices </a:t>
          </a:r>
          <a:endParaRPr lang="en-US" sz="1700" kern="1200" dirty="0"/>
        </a:p>
      </dsp:txBody>
      <dsp:txXfrm>
        <a:off x="798372" y="607728"/>
        <a:ext cx="1875457" cy="1875457"/>
      </dsp:txXfrm>
    </dsp:sp>
    <dsp:sp modelId="{1C52D062-26E8-4D32-A8DF-0FAB0AE24BB8}">
      <dsp:nvSpPr>
        <dsp:cNvPr id="0" name=""/>
        <dsp:cNvSpPr/>
      </dsp:nvSpPr>
      <dsp:spPr>
        <a:xfrm>
          <a:off x="2935162" y="506270"/>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SAFETY: Crime Rates</a:t>
          </a:r>
          <a:endParaRPr lang="en-US" sz="1700" kern="1200" dirty="0"/>
        </a:p>
      </dsp:txBody>
      <dsp:txXfrm>
        <a:off x="3036620" y="607728"/>
        <a:ext cx="1875457" cy="1875457"/>
      </dsp:txXfrm>
    </dsp:sp>
    <dsp:sp modelId="{F22C0647-EB7D-42FD-BBB6-E4FF82871CAD}">
      <dsp:nvSpPr>
        <dsp:cNvPr id="0" name=""/>
        <dsp:cNvSpPr/>
      </dsp:nvSpPr>
      <dsp:spPr>
        <a:xfrm>
          <a:off x="696914" y="2744518"/>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EDUCATION: Schools</a:t>
          </a:r>
          <a:endParaRPr lang="en-US" sz="1700" kern="1200" dirty="0"/>
        </a:p>
      </dsp:txBody>
      <dsp:txXfrm>
        <a:off x="798372" y="2845976"/>
        <a:ext cx="1875457" cy="1875457"/>
      </dsp:txXfrm>
    </dsp:sp>
    <dsp:sp modelId="{5CA97234-10D9-4860-A0DE-749D79F05648}">
      <dsp:nvSpPr>
        <dsp:cNvPr id="0" name=""/>
        <dsp:cNvSpPr/>
      </dsp:nvSpPr>
      <dsp:spPr>
        <a:xfrm>
          <a:off x="2935162" y="2744518"/>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a:t>ESSENTIAL SERVICES: Hospitals, Police Stations, Supermarkets</a:t>
          </a:r>
          <a:endParaRPr lang="en-US" sz="1700" kern="1200"/>
        </a:p>
      </dsp:txBody>
      <dsp:txXfrm>
        <a:off x="3036620" y="2845976"/>
        <a:ext cx="1875457" cy="1875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C9199-6F99-41DA-9A90-061E8FA39481}">
      <dsp:nvSpPr>
        <dsp:cNvPr id="0" name=""/>
        <dsp:cNvSpPr/>
      </dsp:nvSpPr>
      <dsp:spPr>
        <a:xfrm>
          <a:off x="0" y="706452"/>
          <a:ext cx="5393367" cy="655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Analysis to postcode level, as most accurate way of linking numerous data sources</a:t>
          </a:r>
          <a:endParaRPr lang="en-US" sz="1600" kern="1200" dirty="0"/>
        </a:p>
      </dsp:txBody>
      <dsp:txXfrm>
        <a:off x="31984" y="738436"/>
        <a:ext cx="5329399" cy="591232"/>
      </dsp:txXfrm>
    </dsp:sp>
    <dsp:sp modelId="{B9A6EBFF-954F-4DDF-A086-F202A9E8064B}">
      <dsp:nvSpPr>
        <dsp:cNvPr id="0" name=""/>
        <dsp:cNvSpPr/>
      </dsp:nvSpPr>
      <dsp:spPr>
        <a:xfrm>
          <a:off x="0" y="1407733"/>
          <a:ext cx="5393367" cy="655200"/>
        </a:xfrm>
        <a:prstGeom prst="roundRect">
          <a:avLst/>
        </a:prstGeom>
        <a:solidFill>
          <a:schemeClr val="accent2">
            <a:hueOff val="-612388"/>
            <a:satOff val="-2828"/>
            <a:lumOff val="-5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Eliminated any postcodes that were not across all datasets</a:t>
          </a:r>
          <a:endParaRPr lang="en-US" sz="1600" kern="1200" dirty="0"/>
        </a:p>
      </dsp:txBody>
      <dsp:txXfrm>
        <a:off x="31984" y="1439717"/>
        <a:ext cx="5329399" cy="591232"/>
      </dsp:txXfrm>
    </dsp:sp>
    <dsp:sp modelId="{3481E32E-4BF3-4558-A7EF-AFACD3545DEC}">
      <dsp:nvSpPr>
        <dsp:cNvPr id="0" name=""/>
        <dsp:cNvSpPr/>
      </dsp:nvSpPr>
      <dsp:spPr>
        <a:xfrm>
          <a:off x="0" y="2109013"/>
          <a:ext cx="5393367" cy="655200"/>
        </a:xfrm>
        <a:prstGeom prst="round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Grouped postcodes to “Inner”, “Mid”, “Outer” groups based on distance from the Melbourne CBD.</a:t>
          </a:r>
          <a:endParaRPr lang="en-US" sz="1600" kern="1200" dirty="0"/>
        </a:p>
      </dsp:txBody>
      <dsp:txXfrm>
        <a:off x="31984" y="2140997"/>
        <a:ext cx="5329399" cy="591232"/>
      </dsp:txXfrm>
    </dsp:sp>
    <dsp:sp modelId="{CD100F03-E7A6-41AA-95E2-5F14DCA3A57B}">
      <dsp:nvSpPr>
        <dsp:cNvPr id="0" name=""/>
        <dsp:cNvSpPr/>
      </dsp:nvSpPr>
      <dsp:spPr>
        <a:xfrm>
          <a:off x="0" y="2810292"/>
          <a:ext cx="5393367" cy="655200"/>
        </a:xfrm>
        <a:prstGeom prst="roundRect">
          <a:avLst/>
        </a:prstGeom>
        <a:solidFill>
          <a:schemeClr val="accent2">
            <a:hueOff val="-1837163"/>
            <a:satOff val="-8485"/>
            <a:lumOff val="-17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Where postcodes are shared by two municipalities, the postcode is reported in just one.</a:t>
          </a:r>
          <a:endParaRPr lang="en-US" sz="1600" kern="1200" dirty="0"/>
        </a:p>
      </dsp:txBody>
      <dsp:txXfrm>
        <a:off x="31984" y="2842276"/>
        <a:ext cx="5329399" cy="591232"/>
      </dsp:txXfrm>
    </dsp:sp>
    <dsp:sp modelId="{B1823CD4-1F26-413F-BF87-1D5EBDB84BA2}">
      <dsp:nvSpPr>
        <dsp:cNvPr id="0" name=""/>
        <dsp:cNvSpPr/>
      </dsp:nvSpPr>
      <dsp:spPr>
        <a:xfrm>
          <a:off x="0" y="3511573"/>
          <a:ext cx="5393367" cy="65520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Data sources are the most current and available to the public.</a:t>
          </a:r>
          <a:endParaRPr lang="en-US" sz="1600" kern="1200" dirty="0"/>
        </a:p>
      </dsp:txBody>
      <dsp:txXfrm>
        <a:off x="31984" y="3543557"/>
        <a:ext cx="5329399" cy="591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A0D11-86A1-446F-9F0E-927F8A201A1D}">
      <dsp:nvSpPr>
        <dsp:cNvPr id="0" name=""/>
        <dsp:cNvSpPr/>
      </dsp:nvSpPr>
      <dsp:spPr>
        <a:xfrm>
          <a:off x="13843" y="37047"/>
          <a:ext cx="907786" cy="9077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E451E-D9B3-4AA4-8D60-B90DA29E4EAE}">
      <dsp:nvSpPr>
        <dsp:cNvPr id="0" name=""/>
        <dsp:cNvSpPr/>
      </dsp:nvSpPr>
      <dsp:spPr>
        <a:xfrm>
          <a:off x="13843" y="1080629"/>
          <a:ext cx="2593676" cy="1775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dirty="0"/>
            <a:t>Most liveable postcodes are located in the Outer suburb group, then Mid suburb group.</a:t>
          </a:r>
          <a:endParaRPr lang="en-US" sz="1400" kern="1200" dirty="0"/>
        </a:p>
      </dsp:txBody>
      <dsp:txXfrm>
        <a:off x="13843" y="1080629"/>
        <a:ext cx="2593676" cy="1775039"/>
      </dsp:txXfrm>
    </dsp:sp>
    <dsp:sp modelId="{CA9248E2-4EE2-4721-985A-B5251E0A8D5A}">
      <dsp:nvSpPr>
        <dsp:cNvPr id="0" name=""/>
        <dsp:cNvSpPr/>
      </dsp:nvSpPr>
      <dsp:spPr>
        <a:xfrm>
          <a:off x="13843" y="2918828"/>
          <a:ext cx="2593676" cy="275352"/>
        </a:xfrm>
        <a:prstGeom prst="rect">
          <a:avLst/>
        </a:prstGeom>
        <a:noFill/>
        <a:ln>
          <a:noFill/>
        </a:ln>
        <a:effectLst/>
      </dsp:spPr>
      <dsp:style>
        <a:lnRef idx="0">
          <a:scrgbClr r="0" g="0" b="0"/>
        </a:lnRef>
        <a:fillRef idx="0">
          <a:scrgbClr r="0" g="0" b="0"/>
        </a:fillRef>
        <a:effectRef idx="0">
          <a:scrgbClr r="0" g="0" b="0"/>
        </a:effectRef>
        <a:fontRef idx="minor"/>
      </dsp:style>
    </dsp:sp>
    <dsp:sp modelId="{C682989D-E883-46F6-8F80-850358C7771D}">
      <dsp:nvSpPr>
        <dsp:cNvPr id="0" name=""/>
        <dsp:cNvSpPr/>
      </dsp:nvSpPr>
      <dsp:spPr>
        <a:xfrm>
          <a:off x="3061413" y="37047"/>
          <a:ext cx="907786" cy="907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DAEE07-4BF7-431E-A793-7FF1E8644373}">
      <dsp:nvSpPr>
        <dsp:cNvPr id="0" name=""/>
        <dsp:cNvSpPr/>
      </dsp:nvSpPr>
      <dsp:spPr>
        <a:xfrm>
          <a:off x="3061413" y="1080629"/>
          <a:ext cx="2593676" cy="1775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dirty="0"/>
            <a:t>Inner suburbs fail the liveability test based on affordability.</a:t>
          </a:r>
          <a:br>
            <a:rPr lang="en-AU" sz="1400" kern="1200" dirty="0"/>
          </a:br>
          <a:r>
            <a:rPr lang="en-AU" sz="1400" kern="1200" dirty="0"/>
            <a:t>Inner suburbs highest median house price and the most crime compared to other suburb groups (mid and outer).</a:t>
          </a:r>
          <a:endParaRPr lang="en-US" sz="1400" kern="1200" dirty="0"/>
        </a:p>
      </dsp:txBody>
      <dsp:txXfrm>
        <a:off x="3061413" y="1080629"/>
        <a:ext cx="2593676" cy="1775039"/>
      </dsp:txXfrm>
    </dsp:sp>
    <dsp:sp modelId="{5B74323A-A335-4131-8317-F6442606E7CA}">
      <dsp:nvSpPr>
        <dsp:cNvPr id="0" name=""/>
        <dsp:cNvSpPr/>
      </dsp:nvSpPr>
      <dsp:spPr>
        <a:xfrm>
          <a:off x="3061413" y="2918828"/>
          <a:ext cx="2593676" cy="275352"/>
        </a:xfrm>
        <a:prstGeom prst="rect">
          <a:avLst/>
        </a:prstGeom>
        <a:noFill/>
        <a:ln>
          <a:noFill/>
        </a:ln>
        <a:effectLst/>
      </dsp:spPr>
      <dsp:style>
        <a:lnRef idx="0">
          <a:scrgbClr r="0" g="0" b="0"/>
        </a:lnRef>
        <a:fillRef idx="0">
          <a:scrgbClr r="0" g="0" b="0"/>
        </a:fillRef>
        <a:effectRef idx="0">
          <a:scrgbClr r="0" g="0" b="0"/>
        </a:effectRef>
        <a:fontRef idx="minor"/>
      </dsp:style>
    </dsp:sp>
    <dsp:sp modelId="{2A3B84D1-69DF-47ED-A488-F74EF131DC53}">
      <dsp:nvSpPr>
        <dsp:cNvPr id="0" name=""/>
        <dsp:cNvSpPr/>
      </dsp:nvSpPr>
      <dsp:spPr>
        <a:xfrm>
          <a:off x="6108983" y="37047"/>
          <a:ext cx="907786" cy="9077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DFAE03-5C9C-468D-BC57-6AB4C0BE7606}">
      <dsp:nvSpPr>
        <dsp:cNvPr id="0" name=""/>
        <dsp:cNvSpPr/>
      </dsp:nvSpPr>
      <dsp:spPr>
        <a:xfrm>
          <a:off x="6108983" y="1080629"/>
          <a:ext cx="2593676" cy="1775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a:t>Recommendations for further analysis:</a:t>
          </a:r>
          <a:endParaRPr lang="en-US" sz="1400" kern="1200"/>
        </a:p>
      </dsp:txBody>
      <dsp:txXfrm>
        <a:off x="6108983" y="1080629"/>
        <a:ext cx="2593676" cy="1775039"/>
      </dsp:txXfrm>
    </dsp:sp>
    <dsp:sp modelId="{B6028716-8CE1-4638-892A-C64D358B6542}">
      <dsp:nvSpPr>
        <dsp:cNvPr id="0" name=""/>
        <dsp:cNvSpPr/>
      </dsp:nvSpPr>
      <dsp:spPr>
        <a:xfrm>
          <a:off x="6146585" y="2404486"/>
          <a:ext cx="2285966" cy="275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Font typeface="Arial" panose="020B0604020202020204" pitchFamily="34" charset="0"/>
            <a:buNone/>
          </a:pPr>
          <a:r>
            <a:rPr lang="en-AU" sz="1100" kern="1200" dirty="0"/>
            <a:t>School ranking/score data – ATAR &amp; Naplan results</a:t>
          </a:r>
          <a:endParaRPr lang="en-US" sz="1100" kern="1200" dirty="0"/>
        </a:p>
        <a:p>
          <a:pPr marL="0" lvl="0" indent="0" algn="l" defTabSz="488950">
            <a:lnSpc>
              <a:spcPct val="100000"/>
            </a:lnSpc>
            <a:spcBef>
              <a:spcPct val="0"/>
            </a:spcBef>
            <a:spcAft>
              <a:spcPct val="35000"/>
            </a:spcAft>
            <a:buFont typeface="Arial" panose="020B0604020202020204" pitchFamily="34" charset="0"/>
            <a:buNone/>
          </a:pPr>
          <a:r>
            <a:rPr lang="en-AU" sz="1100" kern="1200" dirty="0"/>
            <a:t>Restaurants, Green spaces availability</a:t>
          </a:r>
          <a:endParaRPr lang="en-US" sz="1100" kern="1200" dirty="0"/>
        </a:p>
      </dsp:txBody>
      <dsp:txXfrm>
        <a:off x="6146585" y="2404486"/>
        <a:ext cx="2285966" cy="27535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B60A9-32F3-4355-8A2A-2C70635CA3A7}" type="datetimeFigureOut">
              <a:rPr lang="en-AU" smtClean="0"/>
              <a:t>20/07/2023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CC39B-C49B-4CDF-81D8-0F40B6A9403C}" type="slidenum">
              <a:rPr lang="en-AU" smtClean="0"/>
              <a:t>‹#›</a:t>
            </a:fld>
            <a:endParaRPr lang="en-AU"/>
          </a:p>
        </p:txBody>
      </p:sp>
    </p:spTree>
    <p:extLst>
      <p:ext uri="{BB962C8B-B14F-4D97-AF65-F5344CB8AC3E}">
        <p14:creationId xmlns:p14="http://schemas.microsoft.com/office/powerpoint/2010/main" val="192348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Hey everyone, as you've been told, </a:t>
            </a:r>
            <a:r>
              <a:rPr lang="en-GB" dirty="0" err="1"/>
              <a:t>i'm</a:t>
            </a:r>
            <a:r>
              <a:rPr lang="en-GB" dirty="0"/>
              <a:t> not able to make this class unfortunately </a:t>
            </a:r>
          </a:p>
          <a:p>
            <a:r>
              <a:rPr lang="en-GB" dirty="0"/>
              <a:t>so </a:t>
            </a:r>
            <a:r>
              <a:rPr lang="en-GB" dirty="0" err="1"/>
              <a:t>i've</a:t>
            </a:r>
            <a:r>
              <a:rPr lang="en-GB" dirty="0"/>
              <a:t> recorded this ahead of time! Let's get into it.</a:t>
            </a:r>
          </a:p>
          <a:p>
            <a:endParaRPr lang="en-GB" dirty="0"/>
          </a:p>
          <a:p>
            <a:r>
              <a:rPr lang="en-GB" dirty="0"/>
              <a:t>Who are we? We are Project 1 Group 6, with me I have Katherine Tamas, David Guo, Kashif Bashir, and yours truly Khai Tran.</a:t>
            </a:r>
          </a:p>
        </p:txBody>
      </p:sp>
      <p:sp>
        <p:nvSpPr>
          <p:cNvPr id="4" name="Slide Number Placeholder 3"/>
          <p:cNvSpPr>
            <a:spLocks noGrp="1"/>
          </p:cNvSpPr>
          <p:nvPr>
            <p:ph type="sldNum" sz="quarter" idx="5"/>
          </p:nvPr>
        </p:nvSpPr>
        <p:spPr/>
        <p:txBody>
          <a:bodyPr/>
          <a:lstStyle/>
          <a:p>
            <a:fld id="{FB9CC39B-C49B-4CDF-81D8-0F40B6A9403C}" type="slidenum">
              <a:rPr lang="en-AU" smtClean="0"/>
              <a:t>1</a:t>
            </a:fld>
            <a:endParaRPr lang="en-AU"/>
          </a:p>
        </p:txBody>
      </p:sp>
    </p:spTree>
    <p:extLst>
      <p:ext uri="{BB962C8B-B14F-4D97-AF65-F5344CB8AC3E}">
        <p14:creationId xmlns:p14="http://schemas.microsoft.com/office/powerpoint/2010/main" val="13778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p:txBody>
      </p:sp>
      <p:sp>
        <p:nvSpPr>
          <p:cNvPr id="4" name="Slide Number Placeholder 3"/>
          <p:cNvSpPr>
            <a:spLocks noGrp="1"/>
          </p:cNvSpPr>
          <p:nvPr>
            <p:ph type="sldNum" sz="quarter" idx="5"/>
          </p:nvPr>
        </p:nvSpPr>
        <p:spPr/>
        <p:txBody>
          <a:bodyPr/>
          <a:lstStyle/>
          <a:p>
            <a:fld id="{FB9CC39B-C49B-4CDF-81D8-0F40B6A9403C}" type="slidenum">
              <a:rPr lang="en-AU" smtClean="0"/>
              <a:t>10</a:t>
            </a:fld>
            <a:endParaRPr lang="en-AU"/>
          </a:p>
        </p:txBody>
      </p:sp>
    </p:spTree>
    <p:extLst>
      <p:ext uri="{BB962C8B-B14F-4D97-AF65-F5344CB8AC3E}">
        <p14:creationId xmlns:p14="http://schemas.microsoft.com/office/powerpoint/2010/main" val="742117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David</a:t>
            </a:r>
          </a:p>
        </p:txBody>
      </p:sp>
      <p:sp>
        <p:nvSpPr>
          <p:cNvPr id="4" name="Slide Number Placeholder 3"/>
          <p:cNvSpPr>
            <a:spLocks noGrp="1"/>
          </p:cNvSpPr>
          <p:nvPr>
            <p:ph type="sldNum" sz="quarter" idx="5"/>
          </p:nvPr>
        </p:nvSpPr>
        <p:spPr/>
        <p:txBody>
          <a:bodyPr/>
          <a:lstStyle/>
          <a:p>
            <a:fld id="{FB9CC39B-C49B-4CDF-81D8-0F40B6A9403C}" type="slidenum">
              <a:rPr lang="en-AU" smtClean="0"/>
              <a:t>11</a:t>
            </a:fld>
            <a:endParaRPr lang="en-AU"/>
          </a:p>
        </p:txBody>
      </p:sp>
    </p:spTree>
    <p:extLst>
      <p:ext uri="{BB962C8B-B14F-4D97-AF65-F5344CB8AC3E}">
        <p14:creationId xmlns:p14="http://schemas.microsoft.com/office/powerpoint/2010/main" val="2938523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range: 1/4/2022 to 31/3/2023</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Crimes against the person : these includes offences such as: </a:t>
            </a:r>
            <a:r>
              <a:rPr lang="en-AU" b="0" i="0" dirty="0">
                <a:solidFill>
                  <a:srgbClr val="000000"/>
                </a:solidFill>
                <a:effectLst/>
                <a:latin typeface="roboto" panose="02000000000000000000" pitchFamily="2" charset="0"/>
              </a:rPr>
              <a:t>Homicide, Assault, Sexual offences, Abduction</a:t>
            </a:r>
            <a:r>
              <a:rPr lang="en-AU" b="1" i="0" dirty="0">
                <a:solidFill>
                  <a:srgbClr val="000000"/>
                </a:solidFill>
                <a:effectLst/>
                <a:latin typeface="roboto" panose="02000000000000000000" pitchFamily="2" charset="0"/>
              </a:rPr>
              <a:t>, </a:t>
            </a:r>
            <a:r>
              <a:rPr lang="en-AU" b="0" i="0" dirty="0">
                <a:solidFill>
                  <a:srgbClr val="000000"/>
                </a:solidFill>
                <a:effectLst/>
                <a:latin typeface="roboto" panose="02000000000000000000" pitchFamily="2" charset="0"/>
              </a:rPr>
              <a:t>Robbery</a:t>
            </a:r>
            <a:r>
              <a:rPr lang="en-AU" b="1" i="0" dirty="0">
                <a:solidFill>
                  <a:srgbClr val="000000"/>
                </a:solidFill>
                <a:effectLst/>
                <a:latin typeface="roboto" panose="02000000000000000000" pitchFamily="2" charset="0"/>
              </a:rPr>
              <a:t>, </a:t>
            </a:r>
            <a:r>
              <a:rPr lang="en-AU" b="0" i="0" dirty="0">
                <a:solidFill>
                  <a:srgbClr val="000000"/>
                </a:solidFill>
                <a:effectLst/>
                <a:latin typeface="roboto" panose="02000000000000000000" pitchFamily="2" charset="0"/>
              </a:rPr>
              <a:t>Blackmail and extortion, </a:t>
            </a:r>
            <a:r>
              <a:rPr lang="en-AU" b="0" i="0" dirty="0">
                <a:solidFill>
                  <a:srgbClr val="333333"/>
                </a:solidFill>
                <a:effectLst/>
                <a:latin typeface="Tableau Book"/>
              </a:rPr>
              <a:t>Stalking, harassment &amp; Dangerous and negligent acts endangering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Property and deception offences: </a:t>
            </a:r>
            <a:r>
              <a:rPr lang="en-AU" b="0" i="0" dirty="0">
                <a:solidFill>
                  <a:srgbClr val="000000"/>
                </a:solidFill>
                <a:effectLst/>
                <a:latin typeface="roboto" panose="02000000000000000000" pitchFamily="2" charset="0"/>
              </a:rPr>
              <a:t>Arson, Property damage, Burglary/Break and enter, Theft, Deception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Drug Offences: </a:t>
            </a:r>
            <a:r>
              <a:rPr lang="en-AU" b="0" i="0" dirty="0">
                <a:solidFill>
                  <a:srgbClr val="000000"/>
                </a:solidFill>
                <a:effectLst/>
                <a:latin typeface="roboto" panose="02000000000000000000" pitchFamily="2" charset="0"/>
              </a:rPr>
              <a:t>Drug dealing, Cultivate or manufacture drugs, Drug use and possession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Public order and security offences: </a:t>
            </a:r>
            <a:r>
              <a:rPr lang="en-AU" b="0" i="0" dirty="0">
                <a:solidFill>
                  <a:srgbClr val="000000"/>
                </a:solidFill>
                <a:effectLst/>
                <a:latin typeface="roboto" panose="02000000000000000000" pitchFamily="2" charset="0"/>
              </a:rPr>
              <a:t> Weapons and explosives, Disorderly and offensive conduct, Public nuisance, Public security </a:t>
            </a:r>
            <a:r>
              <a:rPr lang="en-AU" b="0" i="0" dirty="0" err="1">
                <a:solidFill>
                  <a:srgbClr val="000000"/>
                </a:solidFill>
                <a:effectLst/>
                <a:latin typeface="roboto" panose="02000000000000000000" pitchFamily="2" charset="0"/>
              </a:rPr>
              <a:t>offenes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Justice procedures offences: </a:t>
            </a:r>
            <a:r>
              <a:rPr lang="en-AU" sz="1200" dirty="0"/>
              <a:t>Justice procedures, Breaches of orders</a:t>
            </a:r>
            <a:endParaRPr lang="en-US" sz="1200"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Offences</a:t>
            </a:r>
            <a:r>
              <a:rPr lang="en-AU" sz="1200" dirty="0"/>
              <a:t>: </a:t>
            </a:r>
            <a:r>
              <a:rPr lang="en-AU" b="0" i="0" dirty="0">
                <a:solidFill>
                  <a:srgbClr val="000000"/>
                </a:solidFill>
                <a:effectLst/>
                <a:latin typeface="roboto" panose="02000000000000000000" pitchFamily="2" charset="0"/>
              </a:rPr>
              <a:t>Transport regulation offences, Other government regulatory offences. </a:t>
            </a:r>
            <a:endParaRPr lang="en-US" sz="1200" dirty="0"/>
          </a:p>
        </p:txBody>
      </p:sp>
      <p:sp>
        <p:nvSpPr>
          <p:cNvPr id="4" name="Slide Number Placeholder 3"/>
          <p:cNvSpPr>
            <a:spLocks noGrp="1"/>
          </p:cNvSpPr>
          <p:nvPr>
            <p:ph type="sldNum" sz="quarter" idx="5"/>
          </p:nvPr>
        </p:nvSpPr>
        <p:spPr/>
        <p:txBody>
          <a:bodyPr/>
          <a:lstStyle/>
          <a:p>
            <a:fld id="{FB9CC39B-C49B-4CDF-81D8-0F40B6A9403C}" type="slidenum">
              <a:rPr lang="en-AU" smtClean="0"/>
              <a:t>12</a:t>
            </a:fld>
            <a:endParaRPr lang="en-AU"/>
          </a:p>
        </p:txBody>
      </p:sp>
    </p:spTree>
    <p:extLst>
      <p:ext uri="{BB962C8B-B14F-4D97-AF65-F5344CB8AC3E}">
        <p14:creationId xmlns:p14="http://schemas.microsoft.com/office/powerpoint/2010/main" val="613729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range: 1/4/2022 to 31/3/2023</a:t>
            </a:r>
          </a:p>
          <a:p>
            <a:endParaRPr lang="en-AU" dirty="0"/>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13</a:t>
            </a:fld>
            <a:endParaRPr lang="en-AU"/>
          </a:p>
        </p:txBody>
      </p:sp>
    </p:spTree>
    <p:extLst>
      <p:ext uri="{BB962C8B-B14F-4D97-AF65-F5344CB8AC3E}">
        <p14:creationId xmlns:p14="http://schemas.microsoft.com/office/powerpoint/2010/main" val="991184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Kashif</a:t>
            </a:r>
          </a:p>
        </p:txBody>
      </p:sp>
      <p:sp>
        <p:nvSpPr>
          <p:cNvPr id="4" name="Slide Number Placeholder 3"/>
          <p:cNvSpPr>
            <a:spLocks noGrp="1"/>
          </p:cNvSpPr>
          <p:nvPr>
            <p:ph type="sldNum" sz="quarter" idx="5"/>
          </p:nvPr>
        </p:nvSpPr>
        <p:spPr/>
        <p:txBody>
          <a:bodyPr/>
          <a:lstStyle/>
          <a:p>
            <a:fld id="{FB9CC39B-C49B-4CDF-81D8-0F40B6A9403C}" type="slidenum">
              <a:rPr lang="en-AU" smtClean="0"/>
              <a:t>14</a:t>
            </a:fld>
            <a:endParaRPr lang="en-AU"/>
          </a:p>
        </p:txBody>
      </p:sp>
    </p:spTree>
    <p:extLst>
      <p:ext uri="{BB962C8B-B14F-4D97-AF65-F5344CB8AC3E}">
        <p14:creationId xmlns:p14="http://schemas.microsoft.com/office/powerpoint/2010/main" val="4201667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Kashif:</a:t>
            </a:r>
          </a:p>
          <a:p>
            <a:pPr marL="171450" indent="-171450">
              <a:buFont typeface="Arial" panose="020B0604020202020204" pitchFamily="34" charset="0"/>
              <a:buChar char="•"/>
            </a:pPr>
            <a:r>
              <a:rPr lang="en-US" dirty="0"/>
              <a:t>on average there is around 4 primary schools per suburb, 1 </a:t>
            </a:r>
            <a:r>
              <a:rPr lang="en-US" dirty="0" err="1"/>
              <a:t>highschool</a:t>
            </a:r>
            <a:endParaRPr lang="en-US" dirty="0"/>
          </a:p>
          <a:p>
            <a:pPr marL="171450" indent="-171450">
              <a:buFont typeface="Arial" panose="020B0604020202020204" pitchFamily="34" charset="0"/>
              <a:buChar char="•"/>
            </a:pPr>
            <a:r>
              <a:rPr lang="en-US" dirty="0"/>
              <a:t>Language, </a:t>
            </a:r>
            <a:r>
              <a:rPr lang="en-US" dirty="0" err="1"/>
              <a:t>Pri</a:t>
            </a:r>
            <a:r>
              <a:rPr lang="en-US" dirty="0"/>
              <a:t>/Sec and Special Schools are rare.</a:t>
            </a:r>
          </a:p>
          <a:p>
            <a:pPr marL="171450" indent="-171450">
              <a:buFont typeface="Arial" panose="020B0604020202020204" pitchFamily="34" charset="0"/>
              <a:buChar char="•"/>
            </a:pPr>
            <a:r>
              <a:rPr lang="en-US" dirty="0"/>
              <a:t>There is high variability in the number of schools per postcode</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15</a:t>
            </a:fld>
            <a:endParaRPr lang="en-AU"/>
          </a:p>
        </p:txBody>
      </p:sp>
    </p:spTree>
    <p:extLst>
      <p:ext uri="{BB962C8B-B14F-4D97-AF65-F5344CB8AC3E}">
        <p14:creationId xmlns:p14="http://schemas.microsoft.com/office/powerpoint/2010/main" val="2289028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Kashif</a:t>
            </a:r>
          </a:p>
          <a:p>
            <a:r>
              <a:rPr lang="en-AU" dirty="0"/>
              <a:t>Postcodes 3029, 3030, 3977</a:t>
            </a:r>
          </a:p>
          <a:p>
            <a:r>
              <a:rPr lang="en-AU" dirty="0"/>
              <a:t>Mention names representing these postcodes</a:t>
            </a:r>
          </a:p>
          <a:p>
            <a:r>
              <a:rPr lang="en-AU" dirty="0"/>
              <a:t>Maybe population numbers</a:t>
            </a:r>
          </a:p>
          <a:p>
            <a:r>
              <a:rPr lang="en-AU" dirty="0"/>
              <a:t>Population count per school in those postcodes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16</a:t>
            </a:fld>
            <a:endParaRPr lang="en-AU"/>
          </a:p>
        </p:txBody>
      </p:sp>
    </p:spTree>
    <p:extLst>
      <p:ext uri="{BB962C8B-B14F-4D97-AF65-F5344CB8AC3E}">
        <p14:creationId xmlns:p14="http://schemas.microsoft.com/office/powerpoint/2010/main" val="330383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Kashif</a:t>
            </a:r>
          </a:p>
          <a:p>
            <a:r>
              <a:rPr lang="en-AU" dirty="0"/>
              <a:t>We ideally wanted to have score ATAR data and state rankings, but was unavailable in the format required for this analysis</a:t>
            </a:r>
          </a:p>
        </p:txBody>
      </p:sp>
      <p:sp>
        <p:nvSpPr>
          <p:cNvPr id="4" name="Slide Number Placeholder 3"/>
          <p:cNvSpPr>
            <a:spLocks noGrp="1"/>
          </p:cNvSpPr>
          <p:nvPr>
            <p:ph type="sldNum" sz="quarter" idx="5"/>
          </p:nvPr>
        </p:nvSpPr>
        <p:spPr/>
        <p:txBody>
          <a:bodyPr/>
          <a:lstStyle/>
          <a:p>
            <a:fld id="{FB9CC39B-C49B-4CDF-81D8-0F40B6A9403C}" type="slidenum">
              <a:rPr lang="en-AU" smtClean="0"/>
              <a:t>17</a:t>
            </a:fld>
            <a:endParaRPr lang="en-AU"/>
          </a:p>
        </p:txBody>
      </p:sp>
    </p:spTree>
    <p:extLst>
      <p:ext uri="{BB962C8B-B14F-4D97-AF65-F5344CB8AC3E}">
        <p14:creationId xmlns:p14="http://schemas.microsoft.com/office/powerpoint/2010/main" val="3532765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David</a:t>
            </a:r>
          </a:p>
        </p:txBody>
      </p:sp>
      <p:sp>
        <p:nvSpPr>
          <p:cNvPr id="4" name="Slide Number Placeholder 3"/>
          <p:cNvSpPr>
            <a:spLocks noGrp="1"/>
          </p:cNvSpPr>
          <p:nvPr>
            <p:ph type="sldNum" sz="quarter" idx="5"/>
          </p:nvPr>
        </p:nvSpPr>
        <p:spPr/>
        <p:txBody>
          <a:bodyPr/>
          <a:lstStyle/>
          <a:p>
            <a:fld id="{FB9CC39B-C49B-4CDF-81D8-0F40B6A9403C}" type="slidenum">
              <a:rPr lang="en-AU" smtClean="0"/>
              <a:t>18</a:t>
            </a:fld>
            <a:endParaRPr lang="en-AU"/>
          </a:p>
        </p:txBody>
      </p:sp>
    </p:spTree>
    <p:extLst>
      <p:ext uri="{BB962C8B-B14F-4D97-AF65-F5344CB8AC3E}">
        <p14:creationId xmlns:p14="http://schemas.microsoft.com/office/powerpoint/2010/main" val="1793794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David</a:t>
            </a:r>
          </a:p>
        </p:txBody>
      </p:sp>
      <p:sp>
        <p:nvSpPr>
          <p:cNvPr id="4" name="Slide Number Placeholder 3"/>
          <p:cNvSpPr>
            <a:spLocks noGrp="1"/>
          </p:cNvSpPr>
          <p:nvPr>
            <p:ph type="sldNum" sz="quarter" idx="5"/>
          </p:nvPr>
        </p:nvSpPr>
        <p:spPr/>
        <p:txBody>
          <a:bodyPr/>
          <a:lstStyle/>
          <a:p>
            <a:fld id="{FB9CC39B-C49B-4CDF-81D8-0F40B6A9403C}" type="slidenum">
              <a:rPr lang="en-AU" smtClean="0"/>
              <a:t>19</a:t>
            </a:fld>
            <a:endParaRPr lang="en-AU"/>
          </a:p>
        </p:txBody>
      </p:sp>
    </p:spTree>
    <p:extLst>
      <p:ext uri="{BB962C8B-B14F-4D97-AF65-F5344CB8AC3E}">
        <p14:creationId xmlns:p14="http://schemas.microsoft.com/office/powerpoint/2010/main" val="252576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are we here? well, the CEO of Van Kruger Housing Real Estate, and his two associates Chris and Tom have given us a task to do with a</a:t>
            </a:r>
          </a:p>
          <a:p>
            <a:r>
              <a:rPr lang="en-GB" dirty="0"/>
              <a:t>dangerously simple question. </a:t>
            </a:r>
          </a:p>
          <a:p>
            <a:r>
              <a:rPr lang="en-GB" dirty="0"/>
              <a:t>Which suburbs in Melbourne are the most liveable for our future generations in terms of affordability, safety, and education</a:t>
            </a:r>
          </a:p>
        </p:txBody>
      </p:sp>
      <p:sp>
        <p:nvSpPr>
          <p:cNvPr id="4" name="Slide Number Placeholder 3"/>
          <p:cNvSpPr>
            <a:spLocks noGrp="1"/>
          </p:cNvSpPr>
          <p:nvPr>
            <p:ph type="sldNum" sz="quarter" idx="5"/>
          </p:nvPr>
        </p:nvSpPr>
        <p:spPr/>
        <p:txBody>
          <a:bodyPr/>
          <a:lstStyle/>
          <a:p>
            <a:fld id="{FB9CC39B-C49B-4CDF-81D8-0F40B6A9403C}" type="slidenum">
              <a:rPr lang="en-AU" smtClean="0"/>
              <a:t>2</a:t>
            </a:fld>
            <a:endParaRPr lang="en-AU"/>
          </a:p>
        </p:txBody>
      </p:sp>
    </p:spTree>
    <p:extLst>
      <p:ext uri="{BB962C8B-B14F-4D97-AF65-F5344CB8AC3E}">
        <p14:creationId xmlns:p14="http://schemas.microsoft.com/office/powerpoint/2010/main" val="2514821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David</a:t>
            </a:r>
          </a:p>
          <a:p>
            <a:r>
              <a:rPr lang="en-AU" dirty="0"/>
              <a:t>Explain key – bigger weight applied to house price, crime, followed by school availability</a:t>
            </a:r>
          </a:p>
          <a:p>
            <a:endParaRPr lang="en-AU" dirty="0"/>
          </a:p>
          <a:p>
            <a:r>
              <a:rPr lang="en-AU" dirty="0"/>
              <a:t>8 are from outer postcodes outer suburbs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20</a:t>
            </a:fld>
            <a:endParaRPr lang="en-AU"/>
          </a:p>
        </p:txBody>
      </p:sp>
    </p:spTree>
    <p:extLst>
      <p:ext uri="{BB962C8B-B14F-4D97-AF65-F5344CB8AC3E}">
        <p14:creationId xmlns:p14="http://schemas.microsoft.com/office/powerpoint/2010/main" val="3047578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Kath</a:t>
            </a:r>
          </a:p>
          <a:p>
            <a:endParaRPr lang="en-AU" dirty="0"/>
          </a:p>
          <a:p>
            <a:r>
              <a:rPr lang="en-AU" dirty="0"/>
              <a:t>Affordability is the main driver of liveability. Crime rates are second with Mid having the least number of crimes and Inner having the most.</a:t>
            </a:r>
          </a:p>
          <a:p>
            <a:r>
              <a:rPr lang="en-AU" dirty="0"/>
              <a:t>There were schools across all postcodes, the distribution of police stations, hospitals and supermarkets were fairly even between suburb groups.</a:t>
            </a:r>
          </a:p>
          <a:p>
            <a:endParaRPr lang="en-AU" dirty="0"/>
          </a:p>
          <a:p>
            <a:r>
              <a:rPr lang="en-AU" dirty="0"/>
              <a:t>Further investigation into school data required. We only gave it a liveability score from 1 to 3, as the data did not include school ranking in Melbourne.</a:t>
            </a:r>
          </a:p>
          <a:p>
            <a:r>
              <a:rPr lang="en-AU" dirty="0"/>
              <a:t>Also, would be good to look the availability of restaurants and green spaces in each postcode.</a:t>
            </a:r>
          </a:p>
        </p:txBody>
      </p:sp>
      <p:sp>
        <p:nvSpPr>
          <p:cNvPr id="4" name="Slide Number Placeholder 3"/>
          <p:cNvSpPr>
            <a:spLocks noGrp="1"/>
          </p:cNvSpPr>
          <p:nvPr>
            <p:ph type="sldNum" sz="quarter" idx="5"/>
          </p:nvPr>
        </p:nvSpPr>
        <p:spPr/>
        <p:txBody>
          <a:bodyPr/>
          <a:lstStyle/>
          <a:p>
            <a:fld id="{FB9CC39B-C49B-4CDF-81D8-0F40B6A9403C}" type="slidenum">
              <a:rPr lang="en-AU" smtClean="0"/>
              <a:t>21</a:t>
            </a:fld>
            <a:endParaRPr lang="en-AU"/>
          </a:p>
        </p:txBody>
      </p:sp>
    </p:spTree>
    <p:extLst>
      <p:ext uri="{BB962C8B-B14F-4D97-AF65-F5344CB8AC3E}">
        <p14:creationId xmlns:p14="http://schemas.microsoft.com/office/powerpoint/2010/main" val="3513411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200" dirty="0"/>
          </a:p>
          <a:p>
            <a:pPr marL="0" indent="0">
              <a:buFont typeface="Arial" panose="020B0604020202020204" pitchFamily="34" charset="0"/>
              <a:buNone/>
            </a:pPr>
            <a:r>
              <a:rPr lang="en-GB" sz="1200" dirty="0"/>
              <a:t>So how did we tackle this task? Our first step was defining what liveability meant, and as you can see here we</a:t>
            </a:r>
          </a:p>
          <a:p>
            <a:pPr marL="0" indent="0">
              <a:buFont typeface="Arial" panose="020B0604020202020204" pitchFamily="34" charset="0"/>
              <a:buNone/>
            </a:pPr>
            <a:r>
              <a:rPr lang="en-GB" sz="1200" dirty="0"/>
              <a:t>found that these points were most essential.</a:t>
            </a:r>
          </a:p>
          <a:p>
            <a:pPr marL="0" indent="0">
              <a:buFont typeface="Arial" panose="020B0604020202020204" pitchFamily="34" charset="0"/>
              <a:buNone/>
            </a:pPr>
            <a:r>
              <a:rPr lang="en-GB" sz="1200" dirty="0"/>
              <a:t>The main measure is affordability, and we approach this by looking at median house prices by suburb.</a:t>
            </a:r>
          </a:p>
          <a:p>
            <a:pPr marL="0" indent="0">
              <a:buFont typeface="Arial" panose="020B0604020202020204" pitchFamily="34" charset="0"/>
              <a:buNone/>
            </a:pPr>
            <a:r>
              <a:rPr lang="en-GB" sz="1200" dirty="0"/>
              <a:t>Secondary to that is crime and education, we want to find the safest suburb and the education options of prospective families will</a:t>
            </a:r>
          </a:p>
          <a:p>
            <a:pPr marL="0" indent="0">
              <a:buFont typeface="Arial" panose="020B0604020202020204" pitchFamily="34" charset="0"/>
              <a:buNone/>
            </a:pPr>
            <a:r>
              <a:rPr lang="en-GB" sz="1200" dirty="0"/>
              <a:t>obviously play a major role in the decision making.</a:t>
            </a:r>
          </a:p>
          <a:p>
            <a:pPr marL="0" indent="0">
              <a:buFont typeface="Arial" panose="020B0604020202020204" pitchFamily="34" charset="0"/>
              <a:buNone/>
            </a:pPr>
            <a:r>
              <a:rPr lang="en-GB" sz="1200" dirty="0"/>
              <a:t>Our analysis into crime rates per capita yielded some interesting results!</a:t>
            </a:r>
          </a:p>
          <a:p>
            <a:pPr marL="0" indent="0">
              <a:buFont typeface="Arial" panose="020B0604020202020204" pitchFamily="34" charset="0"/>
              <a:buNone/>
            </a:pPr>
            <a:r>
              <a:rPr lang="en-GB" sz="1200" dirty="0"/>
              <a:t>Lastly we don't want to live too far away from a Hospital, police station or grocery store, so we included these in our analysis too.</a:t>
            </a:r>
            <a:endParaRPr lang="en-AU" sz="1200" dirty="0"/>
          </a:p>
        </p:txBody>
      </p:sp>
      <p:sp>
        <p:nvSpPr>
          <p:cNvPr id="4" name="Slide Number Placeholder 3"/>
          <p:cNvSpPr>
            <a:spLocks noGrp="1"/>
          </p:cNvSpPr>
          <p:nvPr>
            <p:ph type="sldNum" sz="quarter" idx="5"/>
          </p:nvPr>
        </p:nvSpPr>
        <p:spPr/>
        <p:txBody>
          <a:bodyPr/>
          <a:lstStyle/>
          <a:p>
            <a:fld id="{FB9CC39B-C49B-4CDF-81D8-0F40B6A9403C}" type="slidenum">
              <a:rPr lang="en-AU" smtClean="0"/>
              <a:t>3</a:t>
            </a:fld>
            <a:endParaRPr lang="en-AU"/>
          </a:p>
        </p:txBody>
      </p:sp>
    </p:spTree>
    <p:extLst>
      <p:ext uri="{BB962C8B-B14F-4D97-AF65-F5344CB8AC3E}">
        <p14:creationId xmlns:p14="http://schemas.microsoft.com/office/powerpoint/2010/main" val="1122771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did we get this information?</a:t>
            </a:r>
          </a:p>
          <a:p>
            <a:r>
              <a:rPr lang="en-GB" dirty="0"/>
              <a:t>As you can see here, we have a variety of sources.</a:t>
            </a:r>
          </a:p>
          <a:p>
            <a:r>
              <a:rPr lang="en-GB" dirty="0"/>
              <a:t>We used the Australian Bureau of Statistics to produce time series data for Median House price and Estimated population.</a:t>
            </a:r>
          </a:p>
          <a:p>
            <a:r>
              <a:rPr lang="en-GB" dirty="0"/>
              <a:t>School locations came from Data Vic, and Supermarkets, Hospitals and Police stations were found using </a:t>
            </a:r>
            <a:r>
              <a:rPr lang="en-GB" dirty="0" err="1"/>
              <a:t>GeoApify's</a:t>
            </a:r>
            <a:r>
              <a:rPr lang="en-GB" dirty="0"/>
              <a:t> API,</a:t>
            </a:r>
          </a:p>
          <a:p>
            <a:r>
              <a:rPr lang="en-GB" dirty="0"/>
              <a:t>and finally our crime data came from the Crime Statistics Agency.</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4</a:t>
            </a:fld>
            <a:endParaRPr lang="en-AU"/>
          </a:p>
        </p:txBody>
      </p:sp>
    </p:spTree>
    <p:extLst>
      <p:ext uri="{BB962C8B-B14F-4D97-AF65-F5344CB8AC3E}">
        <p14:creationId xmlns:p14="http://schemas.microsoft.com/office/powerpoint/2010/main" val="2716830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 data collection and cleanup process we found was most challenging, we had a variety of datasets and we had to decide</a:t>
            </a:r>
          </a:p>
          <a:p>
            <a:r>
              <a:rPr lang="en-GB" dirty="0"/>
              <a:t>on how to filter them to relevant sources that we could draw meaningful conclusions from. The long story short is that we've decided</a:t>
            </a:r>
          </a:p>
          <a:p>
            <a:r>
              <a:rPr lang="en-GB" dirty="0"/>
              <a:t>that grouping our sources based on postcode data, and subdividing them into Inner, Mid, and Outer suburbs was relevant to our analysis.</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5</a:t>
            </a:fld>
            <a:endParaRPr lang="en-AU"/>
          </a:p>
        </p:txBody>
      </p:sp>
    </p:spTree>
    <p:extLst>
      <p:ext uri="{BB962C8B-B14F-4D97-AF65-F5344CB8AC3E}">
        <p14:creationId xmlns:p14="http://schemas.microsoft.com/office/powerpoint/2010/main" val="3501134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we have collected and the analysis done, applies to all 192 postcodes as shown in this map, on the right we have the city Shires and the count of</a:t>
            </a:r>
          </a:p>
          <a:p>
            <a:r>
              <a:rPr lang="en-GB" dirty="0"/>
              <a:t>postcodes that are connected to each Shire. Now Kath will talk to you guys about our first analysis factor.</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6</a:t>
            </a:fld>
            <a:endParaRPr lang="en-AU"/>
          </a:p>
        </p:txBody>
      </p:sp>
    </p:spTree>
    <p:extLst>
      <p:ext uri="{BB962C8B-B14F-4D97-AF65-F5344CB8AC3E}">
        <p14:creationId xmlns:p14="http://schemas.microsoft.com/office/powerpoint/2010/main" val="1078966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p:txBody>
      </p:sp>
      <p:sp>
        <p:nvSpPr>
          <p:cNvPr id="4" name="Slide Number Placeholder 3"/>
          <p:cNvSpPr>
            <a:spLocks noGrp="1"/>
          </p:cNvSpPr>
          <p:nvPr>
            <p:ph type="sldNum" sz="quarter" idx="5"/>
          </p:nvPr>
        </p:nvSpPr>
        <p:spPr/>
        <p:txBody>
          <a:bodyPr/>
          <a:lstStyle/>
          <a:p>
            <a:fld id="{FB9CC39B-C49B-4CDF-81D8-0F40B6A9403C}" type="slidenum">
              <a:rPr lang="en-AU" smtClean="0"/>
              <a:t>7</a:t>
            </a:fld>
            <a:endParaRPr lang="en-AU"/>
          </a:p>
        </p:txBody>
      </p:sp>
    </p:spTree>
    <p:extLst>
      <p:ext uri="{BB962C8B-B14F-4D97-AF65-F5344CB8AC3E}">
        <p14:creationId xmlns:p14="http://schemas.microsoft.com/office/powerpoint/2010/main" val="312476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a:p>
            <a:r>
              <a:rPr lang="en-AU" dirty="0"/>
              <a:t>Interest rates decreasing during Covid (2019 to 2021), increasing demand for housing, due to lower mortgage payments for prospective buyers.</a:t>
            </a:r>
          </a:p>
          <a:p>
            <a:endParaRPr lang="en-AU" dirty="0"/>
          </a:p>
          <a:p>
            <a:r>
              <a:rPr lang="en-AU" dirty="0"/>
              <a:t>Interest rate increases started mid 2022, placing added financial on mortgage repayments for households, sharp drop in demand for houses.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8</a:t>
            </a:fld>
            <a:endParaRPr lang="en-AU"/>
          </a:p>
        </p:txBody>
      </p:sp>
    </p:spTree>
    <p:extLst>
      <p:ext uri="{BB962C8B-B14F-4D97-AF65-F5344CB8AC3E}">
        <p14:creationId xmlns:p14="http://schemas.microsoft.com/office/powerpoint/2010/main" val="1685439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9</a:t>
            </a:fld>
            <a:endParaRPr lang="en-AU"/>
          </a:p>
        </p:txBody>
      </p:sp>
    </p:spTree>
    <p:extLst>
      <p:ext uri="{BB962C8B-B14F-4D97-AF65-F5344CB8AC3E}">
        <p14:creationId xmlns:p14="http://schemas.microsoft.com/office/powerpoint/2010/main" val="3013252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Thursday, July 20, 2023</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1252966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Thursday, July 20, 2023</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700858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Thursday, July 20, 2023</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94873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Thursday, July 20, 2023</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7767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Thursday, July 20, 2023</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22528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Thursday, July 20, 2023</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01286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Thursday, July 20, 2023</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699559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Thursday, July 20, 2023</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5081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Thursday, July 20, 2023</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667459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Thursday, July 20, 2023</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23188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Thursday, July 20, 2023</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69258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100">
                <a:solidFill>
                  <a:schemeClr val="tx2"/>
                </a:solidFill>
              </a:defRPr>
            </a:lvl1pPr>
          </a:lstStyle>
          <a:p>
            <a:fld id="{E8352ED3-3C46-4C9A-9738-67B2D875E7E2}" type="datetime2">
              <a:rPr lang="en-US" smtClean="0"/>
              <a:pPr/>
              <a:t>Thursday, July 20, 2023</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1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1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00774473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image" Target="../media/image2.sv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0.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2.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Rectangle 11">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dirty="0"/>
              <a:t>Project 1</a:t>
            </a:r>
            <a:endParaRPr lang="en-AU" sz="5400" dirty="0">
              <a:latin typeface="Bodoni MT" panose="02070603080606020203" pitchFamily="18" charset="0"/>
            </a:endParaRPr>
          </a:p>
        </p:txBody>
      </p:sp>
      <p:sp>
        <p:nvSpPr>
          <p:cNvPr id="3" name="Subtitle 2">
            <a:extLst>
              <a:ext uri="{FF2B5EF4-FFF2-40B4-BE49-F238E27FC236}">
                <a16:creationId xmlns:a16="http://schemas.microsoft.com/office/drawing/2014/main" id="{F43CA0D7-4AEA-2844-55A1-26B9DB54626E}"/>
              </a:ext>
            </a:extLst>
          </p:cNvPr>
          <p:cNvSpPr>
            <a:spLocks noGrp="1"/>
          </p:cNvSpPr>
          <p:nvPr>
            <p:ph type="subTitle" idx="1"/>
          </p:nvPr>
        </p:nvSpPr>
        <p:spPr>
          <a:xfrm>
            <a:off x="1489039" y="3620467"/>
            <a:ext cx="9213911" cy="2222280"/>
          </a:xfrm>
        </p:spPr>
        <p:txBody>
          <a:bodyPr>
            <a:normAutofit/>
          </a:bodyPr>
          <a:lstStyle/>
          <a:p>
            <a:r>
              <a:rPr lang="en-AU" dirty="0"/>
              <a:t>Group 6 </a:t>
            </a:r>
          </a:p>
          <a:p>
            <a:r>
              <a:rPr lang="en-AU" dirty="0"/>
              <a:t>Katharine Tamas, </a:t>
            </a:r>
            <a:r>
              <a:rPr lang="en-AU" dirty="0" err="1"/>
              <a:t>Nairui</a:t>
            </a:r>
            <a:r>
              <a:rPr lang="en-AU" dirty="0"/>
              <a:t> Guo, Kashif Bashir and </a:t>
            </a:r>
            <a:r>
              <a:rPr lang="en-AU" dirty="0" err="1"/>
              <a:t>Khai</a:t>
            </a:r>
            <a:r>
              <a:rPr lang="en-AU" dirty="0"/>
              <a:t> Tran</a:t>
            </a:r>
          </a:p>
        </p:txBody>
      </p:sp>
      <p:cxnSp>
        <p:nvCxnSpPr>
          <p:cNvPr id="14" name="Straight Connector 13">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5" name="Graphic 4" descr="Mortgage outline">
            <a:extLst>
              <a:ext uri="{FF2B5EF4-FFF2-40B4-BE49-F238E27FC236}">
                <a16:creationId xmlns:a16="http://schemas.microsoft.com/office/drawing/2014/main" id="{25706FF2-9EB0-FD1E-0A7A-F237B2AE12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87992" y="1628025"/>
            <a:ext cx="914400" cy="914400"/>
          </a:xfrm>
          <a:prstGeom prst="rect">
            <a:avLst/>
          </a:prstGeom>
        </p:spPr>
      </p:pic>
      <p:pic>
        <p:nvPicPr>
          <p:cNvPr id="7" name="Graphic 6" descr="Renovation (House With Sparkles) outline">
            <a:extLst>
              <a:ext uri="{FF2B5EF4-FFF2-40B4-BE49-F238E27FC236}">
                <a16:creationId xmlns:a16="http://schemas.microsoft.com/office/drawing/2014/main" id="{A92E001D-3C7B-9D60-404D-CF28385DC3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89608" y="1603014"/>
            <a:ext cx="914400" cy="914400"/>
          </a:xfrm>
          <a:prstGeom prst="rect">
            <a:avLst/>
          </a:prstGeom>
        </p:spPr>
      </p:pic>
      <p:pic>
        <p:nvPicPr>
          <p:cNvPr id="51" name="Video 50">
            <a:hlinkClick r:id="" action="ppaction://media"/>
            <a:extLst>
              <a:ext uri="{FF2B5EF4-FFF2-40B4-BE49-F238E27FC236}">
                <a16:creationId xmlns:a16="http://schemas.microsoft.com/office/drawing/2014/main" id="{7F16B42F-61A1-96CE-8BF6-4B8FC5B20A5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0"/>
          <a:srcRect l="21875" r="21875"/>
          <a:stretch>
            <a:fillRect/>
          </a:stretch>
        </p:blipFill>
        <p:spPr>
          <a:xfrm>
            <a:off x="8262" y="4786402"/>
            <a:ext cx="2057400" cy="2057400"/>
          </a:xfrm>
          <a:prstGeom prst="ellipse">
            <a:avLst/>
          </a:prstGeom>
        </p:spPr>
      </p:pic>
    </p:spTree>
    <p:custDataLst>
      <p:tags r:id="rId1"/>
    </p:custDataLst>
    <p:extLst>
      <p:ext uri="{BB962C8B-B14F-4D97-AF65-F5344CB8AC3E}">
        <p14:creationId xmlns:p14="http://schemas.microsoft.com/office/powerpoint/2010/main" val="2885420372"/>
      </p:ext>
    </p:extLst>
  </p:cSld>
  <p:clrMapOvr>
    <a:masterClrMapping/>
  </p:clrMapOvr>
  <mc:AlternateContent xmlns:mc="http://schemas.openxmlformats.org/markup-compatibility/2006" xmlns:p14="http://schemas.microsoft.com/office/powerpoint/2010/main">
    <mc:Choice Requires="p14">
      <p:transition spd="slow" p14:dur="2000" advTm="16563"/>
    </mc:Choice>
    <mc:Fallback xmlns="">
      <p:transition spd="slow" advTm="16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1"/>
                </p:tgtEl>
              </p:cMediaNode>
            </p:video>
            <p:seq concurrent="1" nextAc="seek">
              <p:cTn id="18" restart="whenNotActive" fill="hold" evtFilter="cancelBubble" nodeType="interactiveSeq">
                <p:stCondLst>
                  <p:cond evt="onClick" delay="0">
                    <p:tgtEl>
                      <p:spTgt spid="5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1"/>
                                        </p:tgtEl>
                                      </p:cBhvr>
                                    </p:cmd>
                                  </p:childTnLst>
                                </p:cTn>
                              </p:par>
                            </p:childTnLst>
                          </p:cTn>
                        </p:par>
                      </p:childTnLst>
                    </p:cTn>
                  </p:par>
                </p:childTnLst>
              </p:cTn>
              <p:nextCondLst>
                <p:cond evt="onClick" delay="0">
                  <p:tgtEl>
                    <p:spTgt spid="51"/>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75A9488-2106-373A-A5DD-2FF00939CDE9}"/>
              </a:ext>
            </a:extLst>
          </p:cNvPr>
          <p:cNvPicPr>
            <a:picLocks noChangeAspect="1"/>
          </p:cNvPicPr>
          <p:nvPr/>
        </p:nvPicPr>
        <p:blipFill>
          <a:blip r:embed="rId3"/>
          <a:stretch>
            <a:fillRect/>
          </a:stretch>
        </p:blipFill>
        <p:spPr>
          <a:xfrm>
            <a:off x="4525819" y="151376"/>
            <a:ext cx="6849384" cy="6692953"/>
          </a:xfrm>
          <a:prstGeom prst="rect">
            <a:avLst/>
          </a:prstGeom>
        </p:spPr>
      </p:pic>
      <p:sp>
        <p:nvSpPr>
          <p:cNvPr id="14" name="Title 1">
            <a:extLst>
              <a:ext uri="{FF2B5EF4-FFF2-40B4-BE49-F238E27FC236}">
                <a16:creationId xmlns:a16="http://schemas.microsoft.com/office/drawing/2014/main" id="{EE5F49B9-9F83-DA56-9658-4B07D4898676}"/>
              </a:ext>
            </a:extLst>
          </p:cNvPr>
          <p:cNvSpPr txBox="1">
            <a:spLocks/>
          </p:cNvSpPr>
          <p:nvPr/>
        </p:nvSpPr>
        <p:spPr>
          <a:xfrm>
            <a:off x="387822" y="333047"/>
            <a:ext cx="4488978" cy="23085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tx2"/>
                </a:solidFill>
                <a:latin typeface="+mj-lt"/>
                <a:ea typeface="+mj-ea"/>
                <a:cs typeface="+mj-cs"/>
              </a:defRPr>
            </a:lvl1pPr>
          </a:lstStyle>
          <a:p>
            <a:r>
              <a:rPr lang="en-US" sz="5200" dirty="0"/>
              <a:t>Most affordable postcodes</a:t>
            </a:r>
          </a:p>
        </p:txBody>
      </p:sp>
      <p:sp>
        <p:nvSpPr>
          <p:cNvPr id="15" name="Text Placeholder 14">
            <a:extLst>
              <a:ext uri="{FF2B5EF4-FFF2-40B4-BE49-F238E27FC236}">
                <a16:creationId xmlns:a16="http://schemas.microsoft.com/office/drawing/2014/main" id="{4504C2A9-DA39-EE64-172A-66BFEE3CEB91}"/>
              </a:ext>
            </a:extLst>
          </p:cNvPr>
          <p:cNvSpPr txBox="1">
            <a:spLocks/>
          </p:cNvSpPr>
          <p:nvPr/>
        </p:nvSpPr>
        <p:spPr>
          <a:xfrm>
            <a:off x="387822" y="3013382"/>
            <a:ext cx="3523807" cy="2880510"/>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7462" indent="-267462" defTabSz="713232">
              <a:spcBef>
                <a:spcPts val="780"/>
              </a:spcBef>
              <a:buFont typeface="Arial" panose="020B0604020202020204" pitchFamily="34" charset="0"/>
              <a:buChar char="•"/>
            </a:pPr>
            <a:r>
              <a:rPr lang="en-AU" dirty="0"/>
              <a:t>Least expensive postcodes in mid to outer suburb groups in Melbourne (darker blue)</a:t>
            </a:r>
          </a:p>
          <a:p>
            <a:pPr marL="267462" indent="-267462" defTabSz="713232">
              <a:spcBef>
                <a:spcPts val="780"/>
              </a:spcBef>
              <a:buFont typeface="Arial" panose="020B0604020202020204" pitchFamily="34" charset="0"/>
              <a:buChar char="•"/>
            </a:pPr>
            <a:r>
              <a:rPr lang="en-AU" dirty="0"/>
              <a:t>Most expensive tend to be in the inner to mid-eastern area</a:t>
            </a:r>
          </a:p>
          <a:p>
            <a:pPr marL="267462" indent="-267462" defTabSz="713232">
              <a:spcBef>
                <a:spcPts val="780"/>
              </a:spcBef>
              <a:buFont typeface="Arial" panose="020B0604020202020204" pitchFamily="34" charset="0"/>
              <a:buChar char="•"/>
            </a:pPr>
            <a:r>
              <a:rPr lang="en-AU" dirty="0"/>
              <a:t>Major outlier postcode 3142 Toorak $6.2m (dark red).</a:t>
            </a:r>
          </a:p>
        </p:txBody>
      </p:sp>
      <p:sp>
        <p:nvSpPr>
          <p:cNvPr id="16" name="TextBox 15">
            <a:extLst>
              <a:ext uri="{FF2B5EF4-FFF2-40B4-BE49-F238E27FC236}">
                <a16:creationId xmlns:a16="http://schemas.microsoft.com/office/drawing/2014/main" id="{7780B66E-7AE5-A94E-DC4B-525211DAC993}"/>
              </a:ext>
            </a:extLst>
          </p:cNvPr>
          <p:cNvSpPr txBox="1"/>
          <p:nvPr/>
        </p:nvSpPr>
        <p:spPr>
          <a:xfrm>
            <a:off x="10911667" y="209936"/>
            <a:ext cx="1144865" cy="246221"/>
          </a:xfrm>
          <a:prstGeom prst="rect">
            <a:avLst/>
          </a:prstGeom>
          <a:noFill/>
        </p:spPr>
        <p:txBody>
          <a:bodyPr wrap="none" rtlCol="0">
            <a:spAutoFit/>
          </a:bodyPr>
          <a:lstStyle/>
          <a:p>
            <a:r>
              <a:rPr lang="en-AU" sz="1000" b="1" dirty="0"/>
              <a:t>Most Expensive</a:t>
            </a:r>
          </a:p>
        </p:txBody>
      </p:sp>
      <p:sp>
        <p:nvSpPr>
          <p:cNvPr id="17" name="TextBox 16">
            <a:extLst>
              <a:ext uri="{FF2B5EF4-FFF2-40B4-BE49-F238E27FC236}">
                <a16:creationId xmlns:a16="http://schemas.microsoft.com/office/drawing/2014/main" id="{1B1FDB8F-8AD5-AC6D-9F51-9DC464C6A7E2}"/>
              </a:ext>
            </a:extLst>
          </p:cNvPr>
          <p:cNvSpPr txBox="1"/>
          <p:nvPr/>
        </p:nvSpPr>
        <p:spPr>
          <a:xfrm>
            <a:off x="10911667" y="6328001"/>
            <a:ext cx="1162498" cy="246221"/>
          </a:xfrm>
          <a:prstGeom prst="rect">
            <a:avLst/>
          </a:prstGeom>
          <a:noFill/>
        </p:spPr>
        <p:txBody>
          <a:bodyPr wrap="none" rtlCol="0">
            <a:spAutoFit/>
          </a:bodyPr>
          <a:lstStyle/>
          <a:p>
            <a:r>
              <a:rPr lang="en-AU" sz="1000" b="1" dirty="0"/>
              <a:t>Least Expensive</a:t>
            </a:r>
          </a:p>
        </p:txBody>
      </p:sp>
    </p:spTree>
    <p:extLst>
      <p:ext uri="{BB962C8B-B14F-4D97-AF65-F5344CB8AC3E}">
        <p14:creationId xmlns:p14="http://schemas.microsoft.com/office/powerpoint/2010/main" val="111641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2:</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Safety</a:t>
            </a:r>
          </a:p>
        </p:txBody>
      </p:sp>
    </p:spTree>
    <p:extLst>
      <p:ext uri="{BB962C8B-B14F-4D97-AF65-F5344CB8AC3E}">
        <p14:creationId xmlns:p14="http://schemas.microsoft.com/office/powerpoint/2010/main" val="195220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278120" y="264908"/>
            <a:ext cx="10543032" cy="1325563"/>
          </a:xfrm>
        </p:spPr>
        <p:txBody>
          <a:bodyPr vert="horz" lIns="91440" tIns="45720" rIns="91440" bIns="45720" rtlCol="0" anchor="t">
            <a:normAutofit/>
          </a:bodyPr>
          <a:lstStyle/>
          <a:p>
            <a:r>
              <a:rPr lang="en-US" dirty="0">
                <a:latin typeface="+mj-lt"/>
              </a:rPr>
              <a:t>Crime Types</a:t>
            </a:r>
          </a:p>
        </p:txBody>
      </p:sp>
      <p:sp>
        <p:nvSpPr>
          <p:cNvPr id="6" name="Text Placeholder 14">
            <a:extLst>
              <a:ext uri="{FF2B5EF4-FFF2-40B4-BE49-F238E27FC236}">
                <a16:creationId xmlns:a16="http://schemas.microsoft.com/office/drawing/2014/main" id="{284C55E4-D3CB-2449-2703-7D01BEE0E182}"/>
              </a:ext>
            </a:extLst>
          </p:cNvPr>
          <p:cNvSpPr txBox="1">
            <a:spLocks/>
          </p:cNvSpPr>
          <p:nvPr/>
        </p:nvSpPr>
        <p:spPr>
          <a:xfrm>
            <a:off x="105667" y="1270092"/>
            <a:ext cx="4489450" cy="539226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7462" indent="-267462" defTabSz="713232">
              <a:spcBef>
                <a:spcPts val="780"/>
              </a:spcBef>
              <a:buFont typeface="Arial" panose="020B0604020202020204" pitchFamily="34" charset="0"/>
              <a:buChar char="•"/>
            </a:pPr>
            <a:r>
              <a:rPr lang="en-US" sz="1716" b="1" dirty="0"/>
              <a:t>Crimes against the person</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Homicide, Assault, Sexual offences, Abduction</a:t>
            </a:r>
            <a:r>
              <a:rPr lang="en-AU" sz="1100"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Robbery</a:t>
            </a:r>
            <a:r>
              <a:rPr lang="en-AU" sz="1100"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Blackmail and extortion, </a:t>
            </a:r>
            <a:r>
              <a:rPr lang="en-AU" sz="11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Stalking, harassment &amp; Dangerous and negligent acts endangering people</a:t>
            </a:r>
            <a:endParaRPr lang="en-US" sz="1516"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r>
              <a:rPr lang="en-US" sz="1716" b="1" dirty="0"/>
              <a:t>Property and deception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Arson, Property damage, Burglary/Break and enter, Theft, Deception</a:t>
            </a:r>
            <a:endParaRPr lang="en-US" sz="1516" b="1" dirty="0"/>
          </a:p>
          <a:p>
            <a:pPr marL="267462" indent="-267462" defTabSz="713232">
              <a:spcBef>
                <a:spcPts val="780"/>
              </a:spcBef>
              <a:buFont typeface="Arial" panose="020B0604020202020204" pitchFamily="34" charset="0"/>
              <a:buChar char="•"/>
            </a:pPr>
            <a:r>
              <a:rPr lang="en-US" sz="1716" b="1" dirty="0"/>
              <a:t>Drug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Drug dealing, Cultivate or manufacture drugs, Drug use and possession</a:t>
            </a:r>
            <a:endParaRPr lang="en-US" sz="1516" b="1" dirty="0"/>
          </a:p>
          <a:p>
            <a:pPr marL="267462" indent="-267462" defTabSz="713232">
              <a:spcBef>
                <a:spcPts val="780"/>
              </a:spcBef>
              <a:buFont typeface="Arial" panose="020B0604020202020204" pitchFamily="34" charset="0"/>
              <a:buChar char="•"/>
            </a:pPr>
            <a:r>
              <a:rPr lang="en-US" sz="1716" b="1" dirty="0"/>
              <a:t>Public order and security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Weapons and explosives, Disorderly and offensive conduct, Public nuisance, Public security offense</a:t>
            </a:r>
            <a:endParaRPr lang="en-US" sz="1516" b="1" dirty="0"/>
          </a:p>
          <a:p>
            <a:pPr marL="267462" indent="-267462" defTabSz="713232">
              <a:spcBef>
                <a:spcPts val="780"/>
              </a:spcBef>
              <a:buFont typeface="Arial" panose="020B0604020202020204" pitchFamily="34" charset="0"/>
              <a:buChar char="•"/>
            </a:pPr>
            <a:r>
              <a:rPr lang="en-US" sz="1716" b="1" dirty="0"/>
              <a:t>Justice procedures offences</a:t>
            </a:r>
          </a:p>
          <a:p>
            <a:pPr marL="724662" lvl="1" indent="-267462" defTabSz="713232">
              <a:spcBef>
                <a:spcPts val="780"/>
              </a:spcBef>
              <a:buFont typeface="Arial" panose="020B0604020202020204" pitchFamily="34" charset="0"/>
              <a:buChar char="•"/>
            </a:pPr>
            <a:r>
              <a:rPr lang="en-AU" sz="1100" dirty="0">
                <a:latin typeface="roboto" panose="02000000000000000000" pitchFamily="2" charset="0"/>
                <a:ea typeface="roboto" panose="02000000000000000000" pitchFamily="2" charset="0"/>
                <a:cs typeface="roboto" panose="02000000000000000000" pitchFamily="2" charset="0"/>
              </a:rPr>
              <a:t>Justice procedures, Breaches of orders</a:t>
            </a:r>
            <a:endParaRPr lang="en-US" sz="1100"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r>
              <a:rPr lang="en-US" sz="1716" b="1" dirty="0"/>
              <a:t>Other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Transport regulation offences, Other government regulatory offences</a:t>
            </a:r>
            <a:endParaRPr lang="en-US" sz="1100"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endParaRPr lang="en-US" sz="1716" dirty="0"/>
          </a:p>
        </p:txBody>
      </p:sp>
      <p:pic>
        <p:nvPicPr>
          <p:cNvPr id="3" name="Picture 2">
            <a:extLst>
              <a:ext uri="{FF2B5EF4-FFF2-40B4-BE49-F238E27FC236}">
                <a16:creationId xmlns:a16="http://schemas.microsoft.com/office/drawing/2014/main" id="{A9EF7637-115A-A04B-E54A-EEDAC028F6FC}"/>
              </a:ext>
            </a:extLst>
          </p:cNvPr>
          <p:cNvPicPr>
            <a:picLocks noChangeAspect="1"/>
          </p:cNvPicPr>
          <p:nvPr/>
        </p:nvPicPr>
        <p:blipFill>
          <a:blip r:embed="rId3"/>
          <a:stretch>
            <a:fillRect/>
          </a:stretch>
        </p:blipFill>
        <p:spPr>
          <a:xfrm>
            <a:off x="4595117" y="1270092"/>
            <a:ext cx="7613503" cy="5323000"/>
          </a:xfrm>
          <a:prstGeom prst="rect">
            <a:avLst/>
          </a:prstGeom>
        </p:spPr>
      </p:pic>
    </p:spTree>
    <p:extLst>
      <p:ext uri="{BB962C8B-B14F-4D97-AF65-F5344CB8AC3E}">
        <p14:creationId xmlns:p14="http://schemas.microsoft.com/office/powerpoint/2010/main" val="320941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Crime Types</a:t>
            </a:r>
          </a:p>
        </p:txBody>
      </p:sp>
      <p:sp>
        <p:nvSpPr>
          <p:cNvPr id="7" name="TextBox 6">
            <a:extLst>
              <a:ext uri="{FF2B5EF4-FFF2-40B4-BE49-F238E27FC236}">
                <a16:creationId xmlns:a16="http://schemas.microsoft.com/office/drawing/2014/main" id="{4CF152EA-6437-9A4C-CE8F-869B50E77497}"/>
              </a:ext>
            </a:extLst>
          </p:cNvPr>
          <p:cNvSpPr txBox="1"/>
          <p:nvPr/>
        </p:nvSpPr>
        <p:spPr>
          <a:xfrm>
            <a:off x="14317559" y="3164823"/>
            <a:ext cx="3700432" cy="2585323"/>
          </a:xfrm>
          <a:prstGeom prst="rect">
            <a:avLst/>
          </a:prstGeom>
          <a:noFill/>
        </p:spPr>
        <p:txBody>
          <a:bodyPr wrap="square" rtlCol="0">
            <a:spAutoFit/>
          </a:bodyPr>
          <a:lstStyle/>
          <a:p>
            <a:r>
              <a:rPr lang="en-AU" b="1" dirty="0"/>
              <a:t>Inner Suburbs: 	</a:t>
            </a:r>
            <a:r>
              <a:rPr lang="en-AU" b="1" dirty="0">
                <a:solidFill>
                  <a:srgbClr val="00B050"/>
                </a:solidFill>
              </a:rPr>
              <a:t>15 postcodes</a:t>
            </a:r>
          </a:p>
          <a:p>
            <a:r>
              <a:rPr lang="en-AU" b="1" dirty="0"/>
              <a:t>7 police stations.  0.47</a:t>
            </a:r>
          </a:p>
          <a:p>
            <a:endParaRPr lang="en-AU" b="1" dirty="0"/>
          </a:p>
          <a:p>
            <a:r>
              <a:rPr lang="en-AU" b="1" dirty="0"/>
              <a:t>Mid Suburbs:	 </a:t>
            </a:r>
            <a:r>
              <a:rPr lang="en-AU" b="1" dirty="0">
                <a:solidFill>
                  <a:srgbClr val="C00000"/>
                </a:solidFill>
              </a:rPr>
              <a:t>111 Postcodes</a:t>
            </a:r>
          </a:p>
          <a:p>
            <a:r>
              <a:rPr lang="en-AU" b="1" dirty="0"/>
              <a:t>44 police stations 0.40</a:t>
            </a:r>
          </a:p>
          <a:p>
            <a:endParaRPr lang="en-AU" b="1" dirty="0"/>
          </a:p>
          <a:p>
            <a:r>
              <a:rPr lang="en-AU" b="1" dirty="0"/>
              <a:t>Outer Suburbs:	 </a:t>
            </a:r>
            <a:r>
              <a:rPr lang="en-AU" b="1" dirty="0">
                <a:solidFill>
                  <a:srgbClr val="FF0000"/>
                </a:solidFill>
              </a:rPr>
              <a:t>71 Postcodes</a:t>
            </a:r>
          </a:p>
          <a:p>
            <a:r>
              <a:rPr lang="en-AU" b="1" dirty="0"/>
              <a:t>33 police stations  0.46</a:t>
            </a:r>
          </a:p>
          <a:p>
            <a:endParaRPr lang="en-AU" dirty="0"/>
          </a:p>
        </p:txBody>
      </p:sp>
      <p:sp>
        <p:nvSpPr>
          <p:cNvPr id="12" name="TextBox 11">
            <a:extLst>
              <a:ext uri="{FF2B5EF4-FFF2-40B4-BE49-F238E27FC236}">
                <a16:creationId xmlns:a16="http://schemas.microsoft.com/office/drawing/2014/main" id="{6ABFB446-2272-9812-1FE5-392734A9E73E}"/>
              </a:ext>
            </a:extLst>
          </p:cNvPr>
          <p:cNvSpPr txBox="1"/>
          <p:nvPr/>
        </p:nvSpPr>
        <p:spPr>
          <a:xfrm>
            <a:off x="-52697" y="2037886"/>
            <a:ext cx="3700432" cy="2862322"/>
          </a:xfrm>
          <a:prstGeom prst="rect">
            <a:avLst/>
          </a:prstGeom>
          <a:noFill/>
        </p:spPr>
        <p:txBody>
          <a:bodyPr wrap="square" rtlCol="0">
            <a:spAutoFit/>
          </a:bodyPr>
          <a:lstStyle/>
          <a:p>
            <a:r>
              <a:rPr lang="en-AU" b="1" dirty="0"/>
              <a:t>Inner Suburbs: 	</a:t>
            </a:r>
            <a:endParaRPr lang="en-AU" b="1" dirty="0">
              <a:solidFill>
                <a:srgbClr val="00B050"/>
              </a:solidFill>
            </a:endParaRPr>
          </a:p>
          <a:p>
            <a:endParaRPr lang="en-AU" b="1" dirty="0"/>
          </a:p>
          <a:p>
            <a:endParaRPr lang="en-AU" b="1" dirty="0"/>
          </a:p>
          <a:p>
            <a:endParaRPr lang="en-AU" b="1" dirty="0"/>
          </a:p>
          <a:p>
            <a:r>
              <a:rPr lang="en-AU" b="1" dirty="0"/>
              <a:t>Mid Suburbs:	</a:t>
            </a:r>
            <a:endParaRPr lang="en-AU" b="1" dirty="0">
              <a:solidFill>
                <a:srgbClr val="C00000"/>
              </a:solidFill>
            </a:endParaRPr>
          </a:p>
          <a:p>
            <a:endParaRPr lang="en-AU" b="1" dirty="0"/>
          </a:p>
          <a:p>
            <a:endParaRPr lang="en-AU" b="1" dirty="0"/>
          </a:p>
          <a:p>
            <a:endParaRPr lang="en-AU" b="1" dirty="0"/>
          </a:p>
          <a:p>
            <a:r>
              <a:rPr lang="en-AU" b="1" dirty="0"/>
              <a:t>Outer Suburbs:	</a:t>
            </a:r>
            <a:endParaRPr lang="en-AU" b="1" dirty="0">
              <a:solidFill>
                <a:srgbClr val="FF0000"/>
              </a:solidFill>
            </a:endParaRPr>
          </a:p>
          <a:p>
            <a:endParaRPr lang="en-AU" dirty="0"/>
          </a:p>
        </p:txBody>
      </p:sp>
      <p:sp>
        <p:nvSpPr>
          <p:cNvPr id="13" name="TextBox 12">
            <a:extLst>
              <a:ext uri="{FF2B5EF4-FFF2-40B4-BE49-F238E27FC236}">
                <a16:creationId xmlns:a16="http://schemas.microsoft.com/office/drawing/2014/main" id="{7D79A9C1-B88C-1C45-5B07-E569020200F9}"/>
              </a:ext>
            </a:extLst>
          </p:cNvPr>
          <p:cNvSpPr txBox="1"/>
          <p:nvPr/>
        </p:nvSpPr>
        <p:spPr>
          <a:xfrm>
            <a:off x="27661" y="2407364"/>
            <a:ext cx="3700432" cy="2862322"/>
          </a:xfrm>
          <a:prstGeom prst="rect">
            <a:avLst/>
          </a:prstGeom>
          <a:noFill/>
        </p:spPr>
        <p:txBody>
          <a:bodyPr wrap="square" rtlCol="0">
            <a:spAutoFit/>
          </a:bodyPr>
          <a:lstStyle/>
          <a:p>
            <a:r>
              <a:rPr lang="en-AU" b="1" dirty="0"/>
              <a:t>7 police stations. </a:t>
            </a:r>
          </a:p>
          <a:p>
            <a:endParaRPr lang="en-AU" b="1" dirty="0"/>
          </a:p>
          <a:p>
            <a:endParaRPr lang="en-AU" b="1" dirty="0"/>
          </a:p>
          <a:p>
            <a:endParaRPr lang="en-AU" b="1" dirty="0"/>
          </a:p>
          <a:p>
            <a:r>
              <a:rPr lang="en-AU" b="1" dirty="0"/>
              <a:t>44 police stations</a:t>
            </a:r>
          </a:p>
          <a:p>
            <a:endParaRPr lang="en-AU" b="1" dirty="0"/>
          </a:p>
          <a:p>
            <a:endParaRPr lang="en-AU" b="1" dirty="0"/>
          </a:p>
          <a:p>
            <a:endParaRPr lang="en-AU" b="1" dirty="0"/>
          </a:p>
          <a:p>
            <a:r>
              <a:rPr lang="en-AU" b="1" dirty="0"/>
              <a:t>33 police stations</a:t>
            </a:r>
          </a:p>
          <a:p>
            <a:endParaRPr lang="en-AU" dirty="0"/>
          </a:p>
        </p:txBody>
      </p:sp>
      <p:sp>
        <p:nvSpPr>
          <p:cNvPr id="14" name="TextBox 13">
            <a:extLst>
              <a:ext uri="{FF2B5EF4-FFF2-40B4-BE49-F238E27FC236}">
                <a16:creationId xmlns:a16="http://schemas.microsoft.com/office/drawing/2014/main" id="{953AC9A4-4D6A-143B-2B3B-53A3D629826B}"/>
              </a:ext>
            </a:extLst>
          </p:cNvPr>
          <p:cNvSpPr txBox="1"/>
          <p:nvPr/>
        </p:nvSpPr>
        <p:spPr>
          <a:xfrm>
            <a:off x="1656376" y="4265229"/>
            <a:ext cx="3700432" cy="369332"/>
          </a:xfrm>
          <a:prstGeom prst="rect">
            <a:avLst/>
          </a:prstGeom>
          <a:noFill/>
        </p:spPr>
        <p:txBody>
          <a:bodyPr wrap="square" rtlCol="0">
            <a:spAutoFit/>
          </a:bodyPr>
          <a:lstStyle/>
          <a:p>
            <a:r>
              <a:rPr lang="en-AU" b="1" dirty="0">
                <a:solidFill>
                  <a:srgbClr val="FF0000"/>
                </a:solidFill>
              </a:rPr>
              <a:t>71 Postcodes</a:t>
            </a:r>
            <a:endParaRPr lang="en-AU" dirty="0"/>
          </a:p>
        </p:txBody>
      </p:sp>
      <p:sp>
        <p:nvSpPr>
          <p:cNvPr id="16" name="TextBox 15">
            <a:extLst>
              <a:ext uri="{FF2B5EF4-FFF2-40B4-BE49-F238E27FC236}">
                <a16:creationId xmlns:a16="http://schemas.microsoft.com/office/drawing/2014/main" id="{7219CED4-8D23-5D77-1002-E28A2C5E0C2D}"/>
              </a:ext>
            </a:extLst>
          </p:cNvPr>
          <p:cNvSpPr txBox="1"/>
          <p:nvPr/>
        </p:nvSpPr>
        <p:spPr>
          <a:xfrm>
            <a:off x="1417416" y="3145881"/>
            <a:ext cx="3700432" cy="369332"/>
          </a:xfrm>
          <a:prstGeom prst="rect">
            <a:avLst/>
          </a:prstGeom>
          <a:noFill/>
        </p:spPr>
        <p:txBody>
          <a:bodyPr wrap="square" rtlCol="0">
            <a:spAutoFit/>
          </a:bodyPr>
          <a:lstStyle/>
          <a:p>
            <a:r>
              <a:rPr lang="en-AU" b="1" dirty="0">
                <a:solidFill>
                  <a:srgbClr val="C00000"/>
                </a:solidFill>
              </a:rPr>
              <a:t>111 Postcodes</a:t>
            </a:r>
            <a:endParaRPr lang="en-AU" dirty="0"/>
          </a:p>
        </p:txBody>
      </p:sp>
      <p:sp>
        <p:nvSpPr>
          <p:cNvPr id="17" name="TextBox 16">
            <a:extLst>
              <a:ext uri="{FF2B5EF4-FFF2-40B4-BE49-F238E27FC236}">
                <a16:creationId xmlns:a16="http://schemas.microsoft.com/office/drawing/2014/main" id="{D18B0B0E-AB02-1FC9-7C53-41C11E847DFD}"/>
              </a:ext>
            </a:extLst>
          </p:cNvPr>
          <p:cNvSpPr txBox="1"/>
          <p:nvPr/>
        </p:nvSpPr>
        <p:spPr>
          <a:xfrm>
            <a:off x="1563114" y="2038774"/>
            <a:ext cx="3700432" cy="369332"/>
          </a:xfrm>
          <a:prstGeom prst="rect">
            <a:avLst/>
          </a:prstGeom>
          <a:noFill/>
        </p:spPr>
        <p:txBody>
          <a:bodyPr wrap="square" rtlCol="0">
            <a:spAutoFit/>
          </a:bodyPr>
          <a:lstStyle/>
          <a:p>
            <a:r>
              <a:rPr lang="en-AU" b="1" dirty="0">
                <a:solidFill>
                  <a:srgbClr val="00B050"/>
                </a:solidFill>
              </a:rPr>
              <a:t>15 postcodes</a:t>
            </a:r>
            <a:endParaRPr lang="en-AU" dirty="0"/>
          </a:p>
        </p:txBody>
      </p:sp>
      <p:sp>
        <p:nvSpPr>
          <p:cNvPr id="18" name="TextBox 17">
            <a:extLst>
              <a:ext uri="{FF2B5EF4-FFF2-40B4-BE49-F238E27FC236}">
                <a16:creationId xmlns:a16="http://schemas.microsoft.com/office/drawing/2014/main" id="{A6745657-59D5-F053-E083-2D29F894B2C8}"/>
              </a:ext>
            </a:extLst>
          </p:cNvPr>
          <p:cNvSpPr txBox="1"/>
          <p:nvPr/>
        </p:nvSpPr>
        <p:spPr>
          <a:xfrm>
            <a:off x="1991500" y="2407364"/>
            <a:ext cx="917037" cy="2862322"/>
          </a:xfrm>
          <a:prstGeom prst="rect">
            <a:avLst/>
          </a:prstGeom>
          <a:noFill/>
        </p:spPr>
        <p:txBody>
          <a:bodyPr wrap="square" rtlCol="0">
            <a:spAutoFit/>
          </a:bodyPr>
          <a:lstStyle/>
          <a:p>
            <a:r>
              <a:rPr lang="en-AU" b="1" dirty="0">
                <a:solidFill>
                  <a:srgbClr val="FFC000"/>
                </a:solidFill>
              </a:rPr>
              <a:t>0.47</a:t>
            </a:r>
          </a:p>
          <a:p>
            <a:endParaRPr lang="en-AU" b="1" dirty="0">
              <a:solidFill>
                <a:srgbClr val="FFC000"/>
              </a:solidFill>
            </a:endParaRPr>
          </a:p>
          <a:p>
            <a:endParaRPr lang="en-AU" b="1" dirty="0">
              <a:solidFill>
                <a:srgbClr val="FFC000"/>
              </a:solidFill>
            </a:endParaRPr>
          </a:p>
          <a:p>
            <a:endParaRPr lang="en-AU" b="1" dirty="0">
              <a:solidFill>
                <a:srgbClr val="FFC000"/>
              </a:solidFill>
            </a:endParaRPr>
          </a:p>
          <a:p>
            <a:r>
              <a:rPr lang="en-AU" b="1" dirty="0">
                <a:solidFill>
                  <a:srgbClr val="FFC000"/>
                </a:solidFill>
              </a:rPr>
              <a:t>0.40</a:t>
            </a:r>
          </a:p>
          <a:p>
            <a:endParaRPr lang="en-AU" b="1" dirty="0">
              <a:solidFill>
                <a:srgbClr val="FFC000"/>
              </a:solidFill>
            </a:endParaRPr>
          </a:p>
          <a:p>
            <a:endParaRPr lang="en-AU" b="1" dirty="0">
              <a:solidFill>
                <a:srgbClr val="FFC000"/>
              </a:solidFill>
            </a:endParaRPr>
          </a:p>
          <a:p>
            <a:endParaRPr lang="en-AU" b="1" dirty="0">
              <a:solidFill>
                <a:srgbClr val="FFC000"/>
              </a:solidFill>
            </a:endParaRPr>
          </a:p>
          <a:p>
            <a:r>
              <a:rPr lang="en-AU" b="1" dirty="0">
                <a:solidFill>
                  <a:srgbClr val="FFC000"/>
                </a:solidFill>
              </a:rPr>
              <a:t>0.46</a:t>
            </a:r>
          </a:p>
          <a:p>
            <a:endParaRPr lang="en-AU" dirty="0"/>
          </a:p>
        </p:txBody>
      </p:sp>
      <p:pic>
        <p:nvPicPr>
          <p:cNvPr id="3" name="Content Placeholder 2">
            <a:extLst>
              <a:ext uri="{FF2B5EF4-FFF2-40B4-BE49-F238E27FC236}">
                <a16:creationId xmlns:a16="http://schemas.microsoft.com/office/drawing/2014/main" id="{5D05FE8A-B5D0-FCF8-6A8A-FC410C015EFD}"/>
              </a:ext>
            </a:extLst>
          </p:cNvPr>
          <p:cNvPicPr>
            <a:picLocks noGrp="1" noChangeAspect="1"/>
          </p:cNvPicPr>
          <p:nvPr>
            <p:ph idx="1"/>
          </p:nvPr>
        </p:nvPicPr>
        <p:blipFill>
          <a:blip r:embed="rId3"/>
          <a:stretch>
            <a:fillRect/>
          </a:stretch>
        </p:blipFill>
        <p:spPr>
          <a:xfrm>
            <a:off x="3229319" y="1081232"/>
            <a:ext cx="8878929" cy="4892634"/>
          </a:xfrm>
          <a:prstGeom prst="rect">
            <a:avLst/>
          </a:prstGeom>
        </p:spPr>
      </p:pic>
    </p:spTree>
    <p:extLst>
      <p:ext uri="{BB962C8B-B14F-4D97-AF65-F5344CB8AC3E}">
        <p14:creationId xmlns:p14="http://schemas.microsoft.com/office/powerpoint/2010/main" val="2359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3:</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Education</a:t>
            </a:r>
          </a:p>
        </p:txBody>
      </p:sp>
    </p:spTree>
    <p:extLst>
      <p:ext uri="{BB962C8B-B14F-4D97-AF65-F5344CB8AC3E}">
        <p14:creationId xmlns:p14="http://schemas.microsoft.com/office/powerpoint/2010/main" val="187062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School Types</a:t>
            </a:r>
          </a:p>
        </p:txBody>
      </p:sp>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422402" y="1137888"/>
            <a:ext cx="4036387" cy="2880510"/>
          </a:xfrm>
        </p:spPr>
        <p:txBody>
          <a:bodyPr>
            <a:normAutofit/>
          </a:bodyPr>
          <a:lstStyle/>
          <a:p>
            <a:pPr marL="267462" indent="-267462" defTabSz="713232">
              <a:spcBef>
                <a:spcPts val="780"/>
              </a:spcBef>
              <a:buFont typeface="Arial" panose="020B0604020202020204" pitchFamily="34" charset="0"/>
              <a:buChar char="•"/>
            </a:pPr>
            <a:r>
              <a:rPr lang="en-US" sz="1716" dirty="0"/>
              <a:t>On average there are approximately 4 primary schools per suburb, and 1 high school.</a:t>
            </a:r>
          </a:p>
          <a:p>
            <a:pPr marL="267462" indent="-267462" defTabSz="713232">
              <a:spcBef>
                <a:spcPts val="780"/>
              </a:spcBef>
              <a:buFont typeface="Arial" panose="020B0604020202020204" pitchFamily="34" charset="0"/>
              <a:buChar char="•"/>
            </a:pPr>
            <a:r>
              <a:rPr lang="en-US" sz="1716" dirty="0"/>
              <a:t>Language, Primary/Secondary and Special Schools are rare.</a:t>
            </a: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pic>
        <p:nvPicPr>
          <p:cNvPr id="14" name="Picture 13">
            <a:extLst>
              <a:ext uri="{FF2B5EF4-FFF2-40B4-BE49-F238E27FC236}">
                <a16:creationId xmlns:a16="http://schemas.microsoft.com/office/drawing/2014/main" id="{EC781309-23C7-37A1-4BD8-BFB3A0BC7DED}"/>
              </a:ext>
            </a:extLst>
          </p:cNvPr>
          <p:cNvPicPr>
            <a:picLocks noChangeAspect="1"/>
          </p:cNvPicPr>
          <p:nvPr/>
        </p:nvPicPr>
        <p:blipFill>
          <a:blip r:embed="rId3"/>
          <a:stretch>
            <a:fillRect/>
          </a:stretch>
        </p:blipFill>
        <p:spPr>
          <a:xfrm>
            <a:off x="203200" y="3006463"/>
            <a:ext cx="4766008" cy="2295209"/>
          </a:xfrm>
          <a:prstGeom prst="rect">
            <a:avLst/>
          </a:prstGeom>
        </p:spPr>
      </p:pic>
      <p:sp>
        <p:nvSpPr>
          <p:cNvPr id="10" name="Rectangle 9">
            <a:extLst>
              <a:ext uri="{FF2B5EF4-FFF2-40B4-BE49-F238E27FC236}">
                <a16:creationId xmlns:a16="http://schemas.microsoft.com/office/drawing/2014/main" id="{D4D2F45F-DC24-A733-4952-4409FC73B053}"/>
              </a:ext>
            </a:extLst>
          </p:cNvPr>
          <p:cNvSpPr/>
          <p:nvPr/>
        </p:nvSpPr>
        <p:spPr>
          <a:xfrm>
            <a:off x="489527" y="3971214"/>
            <a:ext cx="4438516" cy="379113"/>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CC6A75E7-7945-B6DB-A912-559D8490ED45}"/>
              </a:ext>
            </a:extLst>
          </p:cNvPr>
          <p:cNvPicPr>
            <a:picLocks noChangeAspect="1"/>
          </p:cNvPicPr>
          <p:nvPr/>
        </p:nvPicPr>
        <p:blipFill>
          <a:blip r:embed="rId4"/>
          <a:stretch>
            <a:fillRect/>
          </a:stretch>
        </p:blipFill>
        <p:spPr>
          <a:xfrm>
            <a:off x="5487260" y="1137888"/>
            <a:ext cx="6139089" cy="4559254"/>
          </a:xfrm>
          <a:prstGeom prst="rect">
            <a:avLst/>
          </a:prstGeom>
        </p:spPr>
      </p:pic>
    </p:spTree>
    <p:extLst>
      <p:ext uri="{BB962C8B-B14F-4D97-AF65-F5344CB8AC3E}">
        <p14:creationId xmlns:p14="http://schemas.microsoft.com/office/powerpoint/2010/main" val="1248585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Education Sectors</a:t>
            </a:r>
          </a:p>
        </p:txBody>
      </p:sp>
      <p:pic>
        <p:nvPicPr>
          <p:cNvPr id="9" name="Picture 8">
            <a:extLst>
              <a:ext uri="{FF2B5EF4-FFF2-40B4-BE49-F238E27FC236}">
                <a16:creationId xmlns:a16="http://schemas.microsoft.com/office/drawing/2014/main" id="{9BA16C8E-0C2B-B1F8-0C44-731B1F4B03AD}"/>
              </a:ext>
            </a:extLst>
          </p:cNvPr>
          <p:cNvPicPr>
            <a:picLocks noChangeAspect="1"/>
          </p:cNvPicPr>
          <p:nvPr/>
        </p:nvPicPr>
        <p:blipFill>
          <a:blip r:embed="rId3"/>
          <a:stretch>
            <a:fillRect/>
          </a:stretch>
        </p:blipFill>
        <p:spPr>
          <a:xfrm>
            <a:off x="29765" y="2014660"/>
            <a:ext cx="4003380" cy="3157989"/>
          </a:xfrm>
          <a:prstGeom prst="rect">
            <a:avLst/>
          </a:prstGeom>
        </p:spPr>
      </p:pic>
      <p:pic>
        <p:nvPicPr>
          <p:cNvPr id="11" name="Picture 10">
            <a:extLst>
              <a:ext uri="{FF2B5EF4-FFF2-40B4-BE49-F238E27FC236}">
                <a16:creationId xmlns:a16="http://schemas.microsoft.com/office/drawing/2014/main" id="{822D5EE8-7F4D-0E7F-060A-03E0BFEDA9EF}"/>
              </a:ext>
            </a:extLst>
          </p:cNvPr>
          <p:cNvPicPr>
            <a:picLocks noChangeAspect="1"/>
          </p:cNvPicPr>
          <p:nvPr/>
        </p:nvPicPr>
        <p:blipFill>
          <a:blip r:embed="rId4"/>
          <a:stretch>
            <a:fillRect/>
          </a:stretch>
        </p:blipFill>
        <p:spPr>
          <a:xfrm>
            <a:off x="4033144" y="2003120"/>
            <a:ext cx="4080233" cy="3157989"/>
          </a:xfrm>
          <a:prstGeom prst="rect">
            <a:avLst/>
          </a:prstGeom>
        </p:spPr>
      </p:pic>
      <p:pic>
        <p:nvPicPr>
          <p:cNvPr id="13" name="Picture 12">
            <a:extLst>
              <a:ext uri="{FF2B5EF4-FFF2-40B4-BE49-F238E27FC236}">
                <a16:creationId xmlns:a16="http://schemas.microsoft.com/office/drawing/2014/main" id="{3FEA3C64-BC51-17B4-7384-188106439BBE}"/>
              </a:ext>
            </a:extLst>
          </p:cNvPr>
          <p:cNvPicPr>
            <a:picLocks noChangeAspect="1"/>
          </p:cNvPicPr>
          <p:nvPr/>
        </p:nvPicPr>
        <p:blipFill>
          <a:blip r:embed="rId5"/>
          <a:stretch>
            <a:fillRect/>
          </a:stretch>
        </p:blipFill>
        <p:spPr>
          <a:xfrm>
            <a:off x="8113377" y="2046541"/>
            <a:ext cx="4011857" cy="3071146"/>
          </a:xfrm>
          <a:prstGeom prst="rect">
            <a:avLst/>
          </a:prstGeom>
        </p:spPr>
      </p:pic>
      <p:cxnSp>
        <p:nvCxnSpPr>
          <p:cNvPr id="16" name="Straight Arrow Connector 15">
            <a:extLst>
              <a:ext uri="{FF2B5EF4-FFF2-40B4-BE49-F238E27FC236}">
                <a16:creationId xmlns:a16="http://schemas.microsoft.com/office/drawing/2014/main" id="{990CDD38-C760-A88A-12F9-AE6D72CCFA64}"/>
              </a:ext>
            </a:extLst>
          </p:cNvPr>
          <p:cNvCxnSpPr>
            <a:cxnSpLocks/>
          </p:cNvCxnSpPr>
          <p:nvPr/>
        </p:nvCxnSpPr>
        <p:spPr>
          <a:xfrm flipH="1">
            <a:off x="8560526" y="1632943"/>
            <a:ext cx="635725" cy="918669"/>
          </a:xfrm>
          <a:prstGeom prst="straightConnector1">
            <a:avLst/>
          </a:prstGeom>
          <a:ln>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CD418D-6E4F-109E-262F-61413846434E}"/>
              </a:ext>
            </a:extLst>
          </p:cNvPr>
          <p:cNvCxnSpPr>
            <a:cxnSpLocks/>
          </p:cNvCxnSpPr>
          <p:nvPr/>
        </p:nvCxnSpPr>
        <p:spPr>
          <a:xfrm>
            <a:off x="10702834" y="1632943"/>
            <a:ext cx="1018452" cy="9186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5DEC46-8F5F-911F-D9A3-44B7671B4374}"/>
              </a:ext>
            </a:extLst>
          </p:cNvPr>
          <p:cNvSpPr txBox="1"/>
          <p:nvPr/>
        </p:nvSpPr>
        <p:spPr>
          <a:xfrm>
            <a:off x="8878388" y="1119024"/>
            <a:ext cx="2191626" cy="461665"/>
          </a:xfrm>
          <a:prstGeom prst="rect">
            <a:avLst/>
          </a:prstGeom>
          <a:noFill/>
        </p:spPr>
        <p:txBody>
          <a:bodyPr wrap="none" rtlCol="0">
            <a:spAutoFit/>
          </a:bodyPr>
          <a:lstStyle/>
          <a:p>
            <a:r>
              <a:rPr lang="en-AU" sz="1200" dirty="0"/>
              <a:t>Highest number of schools:</a:t>
            </a:r>
          </a:p>
          <a:p>
            <a:r>
              <a:rPr lang="en-AU" sz="1200" dirty="0"/>
              <a:t>Postcodes 3029, 3030, 3977</a:t>
            </a:r>
          </a:p>
        </p:txBody>
      </p:sp>
      <p:sp>
        <p:nvSpPr>
          <p:cNvPr id="3" name="Text Placeholder 14">
            <a:extLst>
              <a:ext uri="{FF2B5EF4-FFF2-40B4-BE49-F238E27FC236}">
                <a16:creationId xmlns:a16="http://schemas.microsoft.com/office/drawing/2014/main" id="{95211BEB-C9D7-7CB9-CFE4-84A0CCBF464C}"/>
              </a:ext>
            </a:extLst>
          </p:cNvPr>
          <p:cNvSpPr>
            <a:spLocks noGrp="1"/>
          </p:cNvSpPr>
          <p:nvPr>
            <p:ph type="body" sz="half" idx="2"/>
          </p:nvPr>
        </p:nvSpPr>
        <p:spPr>
          <a:xfrm>
            <a:off x="330039" y="5403273"/>
            <a:ext cx="6855852" cy="1363788"/>
          </a:xfrm>
        </p:spPr>
        <p:txBody>
          <a:bodyPr>
            <a:normAutofit/>
          </a:bodyPr>
          <a:lstStyle/>
          <a:p>
            <a:pPr marL="267462" indent="-267462" defTabSz="713232">
              <a:spcBef>
                <a:spcPts val="780"/>
              </a:spcBef>
              <a:buFont typeface="Arial" panose="020B0604020202020204" pitchFamily="34" charset="0"/>
              <a:buChar char="•"/>
            </a:pPr>
            <a:r>
              <a:rPr lang="en-US" sz="1716" dirty="0"/>
              <a:t>Government schools make up the majority of schools in almost all postcodes in Melbourne. </a:t>
            </a: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spTree>
    <p:extLst>
      <p:ext uri="{BB962C8B-B14F-4D97-AF65-F5344CB8AC3E}">
        <p14:creationId xmlns:p14="http://schemas.microsoft.com/office/powerpoint/2010/main" val="398367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Correlation Median House Price vs School Types</a:t>
            </a:r>
          </a:p>
        </p:txBody>
      </p:sp>
      <p:pic>
        <p:nvPicPr>
          <p:cNvPr id="5" name="Picture 4">
            <a:extLst>
              <a:ext uri="{FF2B5EF4-FFF2-40B4-BE49-F238E27FC236}">
                <a16:creationId xmlns:a16="http://schemas.microsoft.com/office/drawing/2014/main" id="{B02BDE0D-1BD2-076C-1598-58E71B616767}"/>
              </a:ext>
            </a:extLst>
          </p:cNvPr>
          <p:cNvPicPr>
            <a:picLocks noChangeAspect="1"/>
          </p:cNvPicPr>
          <p:nvPr/>
        </p:nvPicPr>
        <p:blipFill>
          <a:blip r:embed="rId3"/>
          <a:stretch>
            <a:fillRect/>
          </a:stretch>
        </p:blipFill>
        <p:spPr>
          <a:xfrm>
            <a:off x="8251480" y="905159"/>
            <a:ext cx="3837774" cy="2994379"/>
          </a:xfrm>
          <a:prstGeom prst="rect">
            <a:avLst/>
          </a:prstGeom>
        </p:spPr>
      </p:pic>
      <p:pic>
        <p:nvPicPr>
          <p:cNvPr id="9" name="Picture 8">
            <a:extLst>
              <a:ext uri="{FF2B5EF4-FFF2-40B4-BE49-F238E27FC236}">
                <a16:creationId xmlns:a16="http://schemas.microsoft.com/office/drawing/2014/main" id="{B2EA9314-398A-6325-E84C-B9A2F0244876}"/>
              </a:ext>
            </a:extLst>
          </p:cNvPr>
          <p:cNvPicPr>
            <a:picLocks noChangeAspect="1"/>
          </p:cNvPicPr>
          <p:nvPr/>
        </p:nvPicPr>
        <p:blipFill>
          <a:blip r:embed="rId4"/>
          <a:stretch>
            <a:fillRect/>
          </a:stretch>
        </p:blipFill>
        <p:spPr>
          <a:xfrm>
            <a:off x="149776" y="3900240"/>
            <a:ext cx="3944313" cy="2919052"/>
          </a:xfrm>
          <a:prstGeom prst="rect">
            <a:avLst/>
          </a:prstGeom>
        </p:spPr>
      </p:pic>
      <p:pic>
        <p:nvPicPr>
          <p:cNvPr id="11" name="Picture 10">
            <a:extLst>
              <a:ext uri="{FF2B5EF4-FFF2-40B4-BE49-F238E27FC236}">
                <a16:creationId xmlns:a16="http://schemas.microsoft.com/office/drawing/2014/main" id="{058F73A0-38C4-12AC-22CF-E4AA564D5B87}"/>
              </a:ext>
            </a:extLst>
          </p:cNvPr>
          <p:cNvPicPr>
            <a:picLocks noChangeAspect="1"/>
          </p:cNvPicPr>
          <p:nvPr/>
        </p:nvPicPr>
        <p:blipFill>
          <a:blip r:embed="rId5"/>
          <a:stretch>
            <a:fillRect/>
          </a:stretch>
        </p:blipFill>
        <p:spPr>
          <a:xfrm>
            <a:off x="4200628" y="3899538"/>
            <a:ext cx="3944313" cy="2901563"/>
          </a:xfrm>
          <a:prstGeom prst="rect">
            <a:avLst/>
          </a:prstGeom>
        </p:spPr>
      </p:pic>
      <p:pic>
        <p:nvPicPr>
          <p:cNvPr id="13" name="Picture 12">
            <a:extLst>
              <a:ext uri="{FF2B5EF4-FFF2-40B4-BE49-F238E27FC236}">
                <a16:creationId xmlns:a16="http://schemas.microsoft.com/office/drawing/2014/main" id="{6171551B-FE86-A885-513C-B1FF2691D510}"/>
              </a:ext>
            </a:extLst>
          </p:cNvPr>
          <p:cNvPicPr>
            <a:picLocks noChangeAspect="1"/>
          </p:cNvPicPr>
          <p:nvPr/>
        </p:nvPicPr>
        <p:blipFill>
          <a:blip r:embed="rId6"/>
          <a:stretch>
            <a:fillRect/>
          </a:stretch>
        </p:blipFill>
        <p:spPr>
          <a:xfrm>
            <a:off x="8185777" y="3899538"/>
            <a:ext cx="3969180" cy="2901562"/>
          </a:xfrm>
          <a:prstGeom prst="rect">
            <a:avLst/>
          </a:prstGeom>
        </p:spPr>
      </p:pic>
      <p:sp>
        <p:nvSpPr>
          <p:cNvPr id="14" name="Text Placeholder 14">
            <a:extLst>
              <a:ext uri="{FF2B5EF4-FFF2-40B4-BE49-F238E27FC236}">
                <a16:creationId xmlns:a16="http://schemas.microsoft.com/office/drawing/2014/main" id="{79095F67-BD62-0449-7AC4-B7F3BAC59D0F}"/>
              </a:ext>
            </a:extLst>
          </p:cNvPr>
          <p:cNvSpPr>
            <a:spLocks noGrp="1"/>
          </p:cNvSpPr>
          <p:nvPr>
            <p:ph type="body" sz="half" idx="2"/>
          </p:nvPr>
        </p:nvSpPr>
        <p:spPr>
          <a:xfrm>
            <a:off x="422401" y="2026625"/>
            <a:ext cx="4036387" cy="2880510"/>
          </a:xfrm>
        </p:spPr>
        <p:txBody>
          <a:bodyPr>
            <a:normAutofit/>
          </a:bodyPr>
          <a:lstStyle/>
          <a:p>
            <a:pPr marL="267462" indent="-267462" defTabSz="713232">
              <a:spcBef>
                <a:spcPts val="780"/>
              </a:spcBef>
              <a:buFont typeface="Arial" panose="020B0604020202020204" pitchFamily="34" charset="0"/>
              <a:buChar char="•"/>
            </a:pPr>
            <a:r>
              <a:rPr lang="en-US" sz="1716" dirty="0"/>
              <a:t>Little correlation between Median House Prices and Schools and the count of school types in each suburb</a:t>
            </a:r>
            <a:endParaRPr lang="en-US" sz="1716" kern="1200" dirty="0">
              <a:solidFill>
                <a:schemeClr val="tx2"/>
              </a:solidFill>
              <a:latin typeface="+mn-lt"/>
              <a:ea typeface="+mn-ea"/>
              <a:cs typeface="+mn-cs"/>
            </a:endParaRP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spTree>
    <p:extLst>
      <p:ext uri="{BB962C8B-B14F-4D97-AF65-F5344CB8AC3E}">
        <p14:creationId xmlns:p14="http://schemas.microsoft.com/office/powerpoint/2010/main" val="2791940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dirty="0"/>
              <a:t>Outcome</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Liveability Score</a:t>
            </a:r>
          </a:p>
        </p:txBody>
      </p:sp>
    </p:spTree>
    <p:extLst>
      <p:ext uri="{BB962C8B-B14F-4D97-AF65-F5344CB8AC3E}">
        <p14:creationId xmlns:p14="http://schemas.microsoft.com/office/powerpoint/2010/main" val="263481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66DA5A-5C86-9253-79A5-887DC8935585}"/>
              </a:ext>
            </a:extLst>
          </p:cNvPr>
          <p:cNvPicPr>
            <a:picLocks noChangeAspect="1"/>
          </p:cNvPicPr>
          <p:nvPr/>
        </p:nvPicPr>
        <p:blipFill>
          <a:blip r:embed="rId3"/>
          <a:stretch>
            <a:fillRect/>
          </a:stretch>
        </p:blipFill>
        <p:spPr>
          <a:xfrm>
            <a:off x="1123919" y="1887890"/>
            <a:ext cx="9731257" cy="3019245"/>
          </a:xfrm>
          <a:prstGeom prst="rect">
            <a:avLst/>
          </a:prstGeom>
          <a:ln>
            <a:solidFill>
              <a:schemeClr val="tx1"/>
            </a:solidFill>
          </a:ln>
        </p:spPr>
      </p:pic>
      <p:sp>
        <p:nvSpPr>
          <p:cNvPr id="8" name="Title 1">
            <a:extLst>
              <a:ext uri="{FF2B5EF4-FFF2-40B4-BE49-F238E27FC236}">
                <a16:creationId xmlns:a16="http://schemas.microsoft.com/office/drawing/2014/main" id="{80B47EA8-0CB9-A103-2008-7869DD3D64AC}"/>
              </a:ext>
            </a:extLst>
          </p:cNvPr>
          <p:cNvSpPr txBox="1">
            <a:spLocks/>
          </p:cNvSpPr>
          <p:nvPr/>
        </p:nvSpPr>
        <p:spPr>
          <a:xfrm>
            <a:off x="422402" y="211599"/>
            <a:ext cx="11363006" cy="17392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200" kern="1200">
                <a:solidFill>
                  <a:schemeClr val="tx2"/>
                </a:solidFill>
                <a:latin typeface="Dante (Headings)2"/>
                <a:ea typeface="+mj-ea"/>
                <a:cs typeface="+mj-cs"/>
              </a:defRPr>
            </a:lvl1pPr>
          </a:lstStyle>
          <a:p>
            <a:r>
              <a:rPr lang="en-US">
                <a:latin typeface="+mj-lt"/>
              </a:rPr>
              <a:t>Top 10 Postcodes - Liveability Score</a:t>
            </a:r>
            <a:endParaRPr lang="en-US" dirty="0">
              <a:latin typeface="+mj-lt"/>
            </a:endParaRPr>
          </a:p>
        </p:txBody>
      </p:sp>
    </p:spTree>
    <p:extLst>
      <p:ext uri="{BB962C8B-B14F-4D97-AF65-F5344CB8AC3E}">
        <p14:creationId xmlns:p14="http://schemas.microsoft.com/office/powerpoint/2010/main" val="124024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Background Gray Rectangle">
            <a:extLst>
              <a:ext uri="{FF2B5EF4-FFF2-40B4-BE49-F238E27FC236}">
                <a16:creationId xmlns:a16="http://schemas.microsoft.com/office/drawing/2014/main" id="{DF77EA1D-CD58-47D1-895E-0E74AE5D1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30A2F27B-AF82-4F47-887C-2B4B9878E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Rectangle 11">
            <a:extLst>
              <a:ext uri="{FF2B5EF4-FFF2-40B4-BE49-F238E27FC236}">
                <a16:creationId xmlns:a16="http://schemas.microsoft.com/office/drawing/2014/main" id="{C73DAA41-976B-4A7A-91F5-FD48E4345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DD18D-32B4-8683-ABE8-94CBCA53806B}"/>
              </a:ext>
            </a:extLst>
          </p:cNvPr>
          <p:cNvSpPr>
            <a:spLocks noGrp="1"/>
          </p:cNvSpPr>
          <p:nvPr>
            <p:ph type="title"/>
          </p:nvPr>
        </p:nvSpPr>
        <p:spPr>
          <a:xfrm>
            <a:off x="444138" y="539495"/>
            <a:ext cx="8898646" cy="2250899"/>
          </a:xfrm>
        </p:spPr>
        <p:txBody>
          <a:bodyPr anchor="b">
            <a:normAutofit/>
          </a:bodyPr>
          <a:lstStyle/>
          <a:p>
            <a:r>
              <a:rPr lang="en-AU" sz="4800" dirty="0"/>
              <a:t>What are we analysing:</a:t>
            </a:r>
          </a:p>
        </p:txBody>
      </p:sp>
      <p:sp>
        <p:nvSpPr>
          <p:cNvPr id="3" name="Content Placeholder 2">
            <a:extLst>
              <a:ext uri="{FF2B5EF4-FFF2-40B4-BE49-F238E27FC236}">
                <a16:creationId xmlns:a16="http://schemas.microsoft.com/office/drawing/2014/main" id="{B5CC1396-7DBD-FBC0-16B0-B49F72D37C43}"/>
              </a:ext>
            </a:extLst>
          </p:cNvPr>
          <p:cNvSpPr>
            <a:spLocks noGrp="1"/>
          </p:cNvSpPr>
          <p:nvPr>
            <p:ph idx="1"/>
          </p:nvPr>
        </p:nvSpPr>
        <p:spPr>
          <a:xfrm>
            <a:off x="444138" y="3008169"/>
            <a:ext cx="7208412" cy="2878828"/>
          </a:xfrm>
        </p:spPr>
        <p:txBody>
          <a:bodyPr>
            <a:normAutofit/>
          </a:bodyPr>
          <a:lstStyle/>
          <a:p>
            <a:r>
              <a:rPr lang="en-US" sz="1800" b="0" i="0" u="none" strike="noStrike" dirty="0">
                <a:effectLst/>
                <a:latin typeface="Arial" panose="020B0604020202020204" pitchFamily="34" charset="0"/>
              </a:rPr>
              <a:t>We are running an analysis on suburbs all around </a:t>
            </a:r>
            <a:r>
              <a:rPr lang="en-US" sz="1800" b="0" i="0" u="none" strike="noStrike" dirty="0">
                <a:effectLst/>
                <a:highlight>
                  <a:srgbClr val="FFFF00"/>
                </a:highlight>
                <a:latin typeface="Arial" panose="020B0604020202020204" pitchFamily="34" charset="0"/>
              </a:rPr>
              <a:t>Melbourne</a:t>
            </a:r>
            <a:r>
              <a:rPr lang="en-US" sz="1800" b="0" i="0" u="none" strike="noStrike" dirty="0">
                <a:effectLst/>
                <a:latin typeface="Arial" panose="020B0604020202020204" pitchFamily="34" charset="0"/>
              </a:rPr>
              <a:t> for the CEO of a real estate company that operates in most suburbs of Melbourne. The CEO wants to know which suburbs in Melbourne are the </a:t>
            </a:r>
            <a:r>
              <a:rPr lang="en-US" sz="1800" b="0" i="0" u="none" strike="noStrike" dirty="0">
                <a:effectLst/>
                <a:highlight>
                  <a:srgbClr val="FFFF00"/>
                </a:highlight>
                <a:latin typeface="Arial" panose="020B0604020202020204" pitchFamily="34" charset="0"/>
              </a:rPr>
              <a:t>most liveable </a:t>
            </a:r>
            <a:r>
              <a:rPr lang="en-US" sz="1800" b="0" i="0" u="none" strike="noStrike" dirty="0">
                <a:effectLst/>
                <a:latin typeface="Arial" panose="020B0604020202020204" pitchFamily="34" charset="0"/>
              </a:rPr>
              <a:t>for the future young generations in terms of </a:t>
            </a:r>
            <a:r>
              <a:rPr lang="en-US" sz="1800" b="0" i="0" u="none" strike="noStrike" dirty="0">
                <a:effectLst/>
                <a:highlight>
                  <a:srgbClr val="FFFF00"/>
                </a:highlight>
                <a:latin typeface="Arial" panose="020B0604020202020204" pitchFamily="34" charset="0"/>
              </a:rPr>
              <a:t>affordability</a:t>
            </a:r>
            <a:r>
              <a:rPr lang="en-US" sz="1800" b="0" i="0" u="none" strike="noStrike" dirty="0">
                <a:effectLst/>
                <a:latin typeface="Arial" panose="020B0604020202020204" pitchFamily="34" charset="0"/>
              </a:rPr>
              <a:t>, </a:t>
            </a:r>
            <a:r>
              <a:rPr lang="en-US" sz="1800" b="0" i="0" u="none" strike="noStrike" dirty="0">
                <a:effectLst/>
                <a:highlight>
                  <a:srgbClr val="FFFF00"/>
                </a:highlight>
                <a:latin typeface="Arial" panose="020B0604020202020204" pitchFamily="34" charset="0"/>
              </a:rPr>
              <a:t>safety</a:t>
            </a:r>
            <a:r>
              <a:rPr lang="en-US" sz="1800" b="0" i="0" u="none" strike="noStrike" dirty="0">
                <a:effectLst/>
                <a:latin typeface="Arial" panose="020B0604020202020204" pitchFamily="34" charset="0"/>
              </a:rPr>
              <a:t> and </a:t>
            </a:r>
            <a:r>
              <a:rPr lang="en-US" sz="1800" b="0" i="0" u="none" strike="noStrike" dirty="0">
                <a:effectLst/>
                <a:highlight>
                  <a:srgbClr val="FFFF00"/>
                </a:highlight>
                <a:latin typeface="Arial" panose="020B0604020202020204" pitchFamily="34" charset="0"/>
              </a:rPr>
              <a:t>education</a:t>
            </a:r>
            <a:r>
              <a:rPr lang="en-US" sz="1800" b="0" i="0" u="none" strike="noStrike" dirty="0">
                <a:effectLst/>
                <a:latin typeface="Arial" panose="020B0604020202020204" pitchFamily="34" charset="0"/>
              </a:rPr>
              <a:t>?</a:t>
            </a:r>
            <a:endParaRPr lang="en-AU" sz="1800" dirty="0"/>
          </a:p>
        </p:txBody>
      </p:sp>
      <p:cxnSp>
        <p:nvCxnSpPr>
          <p:cNvPr id="14" name="Straight Connector 13">
            <a:extLst>
              <a:ext uri="{FF2B5EF4-FFF2-40B4-BE49-F238E27FC236}">
                <a16:creationId xmlns:a16="http://schemas.microsoft.com/office/drawing/2014/main" id="{5E5F5C0F-87CD-40D8-AD4B-452395E32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4F40788-FC62-4F28-9E98-3973123174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181FC151-D5F3-F08D-F5A3-E4474B1B5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8518" y="127701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D2BFE4-168E-E5D8-E5C4-77414500B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8830" y="31684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3F60AC9-E004-B876-7930-4B73B2EAE3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1573" y="317055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9867C96-39B3-E0D8-AF3A-03872E1C855F}"/>
              </a:ext>
            </a:extLst>
          </p:cNvPr>
          <p:cNvSpPr txBox="1"/>
          <p:nvPr/>
        </p:nvSpPr>
        <p:spPr>
          <a:xfrm>
            <a:off x="8625883" y="4974054"/>
            <a:ext cx="3225299" cy="307777"/>
          </a:xfrm>
          <a:prstGeom prst="rect">
            <a:avLst/>
          </a:prstGeom>
          <a:noFill/>
        </p:spPr>
        <p:txBody>
          <a:bodyPr wrap="square" rtlCol="0">
            <a:spAutoFit/>
          </a:bodyPr>
          <a:lstStyle/>
          <a:p>
            <a:r>
              <a:rPr lang="en-AU" sz="1400" dirty="0">
                <a:latin typeface="Arial Narrow" panose="020B0606020202030204" pitchFamily="34" charset="0"/>
              </a:rPr>
              <a:t>Source: Slack profile pics!</a:t>
            </a:r>
          </a:p>
        </p:txBody>
      </p:sp>
      <p:pic>
        <p:nvPicPr>
          <p:cNvPr id="1031" name="Video 1030">
            <a:hlinkClick r:id="" action="ppaction://media"/>
            <a:extLst>
              <a:ext uri="{FF2B5EF4-FFF2-40B4-BE49-F238E27FC236}">
                <a16:creationId xmlns:a16="http://schemas.microsoft.com/office/drawing/2014/main" id="{717B5AF9-0AA6-2FD9-58CB-55DEA2076B3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0" y="4786402"/>
            <a:ext cx="2057400" cy="2057400"/>
          </a:xfrm>
          <a:prstGeom prst="ellipse">
            <a:avLst/>
          </a:prstGeom>
        </p:spPr>
      </p:pic>
    </p:spTree>
    <p:extLst>
      <p:ext uri="{BB962C8B-B14F-4D97-AF65-F5344CB8AC3E}">
        <p14:creationId xmlns:p14="http://schemas.microsoft.com/office/powerpoint/2010/main" val="3213781881"/>
      </p:ext>
    </p:extLst>
  </p:cSld>
  <p:clrMapOvr>
    <a:masterClrMapping/>
  </p:clrMapOvr>
  <mc:AlternateContent xmlns:mc="http://schemas.openxmlformats.org/markup-compatibility/2006" xmlns:p14="http://schemas.microsoft.com/office/powerpoint/2010/main">
    <mc:Choice Requires="p14">
      <p:transition spd="slow" p14:dur="2000" advTm="17649"/>
    </mc:Choice>
    <mc:Fallback xmlns="">
      <p:transition spd="slow" advTm="17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31"/>
                </p:tgtEl>
              </p:cMediaNode>
            </p:video>
            <p:seq concurrent="1" nextAc="seek">
              <p:cTn id="8" restart="whenNotActive" fill="hold" evtFilter="cancelBubble" nodeType="interactiveSeq">
                <p:stCondLst>
                  <p:cond evt="onClick" delay="0">
                    <p:tgtEl>
                      <p:spTgt spid="10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31"/>
                                        </p:tgtEl>
                                      </p:cBhvr>
                                    </p:cmd>
                                  </p:childTnLst>
                                </p:cTn>
                              </p:par>
                            </p:childTnLst>
                          </p:cTn>
                        </p:par>
                      </p:childTnLst>
                    </p:cTn>
                  </p:par>
                </p:childTnLst>
              </p:cTn>
              <p:nextCondLst>
                <p:cond evt="onClick" delay="0">
                  <p:tgtEl>
                    <p:spTgt spid="103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1363006" cy="1739267"/>
          </a:xfrm>
        </p:spPr>
        <p:txBody>
          <a:bodyPr vert="horz" lIns="91440" tIns="45720" rIns="91440" bIns="45720" rtlCol="0" anchor="t">
            <a:normAutofit/>
          </a:bodyPr>
          <a:lstStyle/>
          <a:p>
            <a:r>
              <a:rPr lang="en-US" dirty="0">
                <a:latin typeface="+mj-lt"/>
              </a:rPr>
              <a:t>Top 10 Postcodes - Liveability Score</a:t>
            </a:r>
          </a:p>
        </p:txBody>
      </p:sp>
      <p:pic>
        <p:nvPicPr>
          <p:cNvPr id="4" name="Picture 3">
            <a:extLst>
              <a:ext uri="{FF2B5EF4-FFF2-40B4-BE49-F238E27FC236}">
                <a16:creationId xmlns:a16="http://schemas.microsoft.com/office/drawing/2014/main" id="{60BE9634-C2F1-F098-40BF-8237C24350B4}"/>
              </a:ext>
            </a:extLst>
          </p:cNvPr>
          <p:cNvPicPr>
            <a:picLocks noChangeAspect="1"/>
          </p:cNvPicPr>
          <p:nvPr/>
        </p:nvPicPr>
        <p:blipFill>
          <a:blip r:embed="rId3"/>
          <a:stretch>
            <a:fillRect/>
          </a:stretch>
        </p:blipFill>
        <p:spPr>
          <a:xfrm>
            <a:off x="406591" y="1736376"/>
            <a:ext cx="11378817" cy="2952731"/>
          </a:xfrm>
          <a:prstGeom prst="rect">
            <a:avLst/>
          </a:prstGeom>
          <a:ln>
            <a:solidFill>
              <a:schemeClr val="tx1"/>
            </a:solidFill>
          </a:ln>
        </p:spPr>
      </p:pic>
      <p:graphicFrame>
        <p:nvGraphicFramePr>
          <p:cNvPr id="6" name="Table 7">
            <a:extLst>
              <a:ext uri="{FF2B5EF4-FFF2-40B4-BE49-F238E27FC236}">
                <a16:creationId xmlns:a16="http://schemas.microsoft.com/office/drawing/2014/main" id="{1F133F95-C1E1-080A-818C-ED36578CE7E7}"/>
              </a:ext>
            </a:extLst>
          </p:cNvPr>
          <p:cNvGraphicFramePr>
            <a:graphicFrameLocks noGrp="1"/>
          </p:cNvGraphicFramePr>
          <p:nvPr>
            <p:extLst>
              <p:ext uri="{D42A27DB-BD31-4B8C-83A1-F6EECF244321}">
                <p14:modId xmlns:p14="http://schemas.microsoft.com/office/powerpoint/2010/main" val="424663686"/>
              </p:ext>
            </p:extLst>
          </p:nvPr>
        </p:nvGraphicFramePr>
        <p:xfrm>
          <a:off x="406591" y="5116945"/>
          <a:ext cx="7749118" cy="1381760"/>
        </p:xfrm>
        <a:graphic>
          <a:graphicData uri="http://schemas.openxmlformats.org/drawingml/2006/table">
            <a:tbl>
              <a:tblPr firstRow="1" bandRow="1">
                <a:tableStyleId>{8EC20E35-A176-4012-BC5E-935CFFF8708E}</a:tableStyleId>
              </a:tblPr>
              <a:tblGrid>
                <a:gridCol w="3538514">
                  <a:extLst>
                    <a:ext uri="{9D8B030D-6E8A-4147-A177-3AD203B41FA5}">
                      <a16:colId xmlns:a16="http://schemas.microsoft.com/office/drawing/2014/main" val="3245450143"/>
                    </a:ext>
                  </a:extLst>
                </a:gridCol>
                <a:gridCol w="4210604">
                  <a:extLst>
                    <a:ext uri="{9D8B030D-6E8A-4147-A177-3AD203B41FA5}">
                      <a16:colId xmlns:a16="http://schemas.microsoft.com/office/drawing/2014/main" val="588095620"/>
                    </a:ext>
                  </a:extLst>
                </a:gridCol>
              </a:tblGrid>
              <a:tr h="314651">
                <a:tc>
                  <a:txBody>
                    <a:bodyPr/>
                    <a:lstStyle/>
                    <a:p>
                      <a:r>
                        <a:rPr lang="en-AU" sz="1500" dirty="0"/>
                        <a:t>Factors</a:t>
                      </a:r>
                    </a:p>
                  </a:txBody>
                  <a:tcPr/>
                </a:tc>
                <a:tc>
                  <a:txBody>
                    <a:bodyPr/>
                    <a:lstStyle/>
                    <a:p>
                      <a:r>
                        <a:rPr lang="en-AU" sz="1500" dirty="0"/>
                        <a:t>Scores</a:t>
                      </a:r>
                    </a:p>
                  </a:txBody>
                  <a:tcPr/>
                </a:tc>
                <a:extLst>
                  <a:ext uri="{0D108BD9-81ED-4DB2-BD59-A6C34878D82A}">
                    <a16:rowId xmlns:a16="http://schemas.microsoft.com/office/drawing/2014/main" val="2098702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dirty="0"/>
                        <a:t>Affordability, Crime</a:t>
                      </a:r>
                    </a:p>
                  </a:txBody>
                  <a:tcPr/>
                </a:tc>
                <a:tc>
                  <a:txBody>
                    <a:bodyPr/>
                    <a:lstStyle/>
                    <a:p>
                      <a:r>
                        <a:rPr lang="en-AU" sz="1500" dirty="0"/>
                        <a:t>1 to 5 (1 worst outcome, 5 best outcome)</a:t>
                      </a:r>
                    </a:p>
                  </a:txBody>
                  <a:tcPr/>
                </a:tc>
                <a:extLst>
                  <a:ext uri="{0D108BD9-81ED-4DB2-BD59-A6C34878D82A}">
                    <a16:rowId xmlns:a16="http://schemas.microsoft.com/office/drawing/2014/main" val="74256617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dirty="0"/>
                        <a:t>School</a:t>
                      </a:r>
                    </a:p>
                  </a:txBody>
                  <a:tcPr/>
                </a:tc>
                <a:tc>
                  <a:txBody>
                    <a:bodyPr/>
                    <a:lstStyle/>
                    <a:p>
                      <a:r>
                        <a:rPr lang="en-AU" sz="1500" dirty="0"/>
                        <a:t>1 to 3 (1 worst outcome, 5 best outcome)</a:t>
                      </a:r>
                    </a:p>
                  </a:txBody>
                  <a:tcPr/>
                </a:tc>
                <a:extLst>
                  <a:ext uri="{0D108BD9-81ED-4DB2-BD59-A6C34878D82A}">
                    <a16:rowId xmlns:a16="http://schemas.microsoft.com/office/drawing/2014/main" val="11539455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500" dirty="0"/>
                        <a:t>Hospital, Police Station, Supermarket</a:t>
                      </a:r>
                    </a:p>
                  </a:txBody>
                  <a:tcPr/>
                </a:tc>
                <a:tc>
                  <a:txBody>
                    <a:bodyPr/>
                    <a:lstStyle/>
                    <a:p>
                      <a:r>
                        <a:rPr lang="en-AU" sz="1500" dirty="0"/>
                        <a:t>0 or 1 (0 = none, 1 = has at least one)</a:t>
                      </a:r>
                    </a:p>
                  </a:txBody>
                  <a:tcPr/>
                </a:tc>
                <a:extLst>
                  <a:ext uri="{0D108BD9-81ED-4DB2-BD59-A6C34878D82A}">
                    <a16:rowId xmlns:a16="http://schemas.microsoft.com/office/drawing/2014/main" val="3930206420"/>
                  </a:ext>
                </a:extLst>
              </a:tr>
            </a:tbl>
          </a:graphicData>
        </a:graphic>
      </p:graphicFrame>
    </p:spTree>
    <p:extLst>
      <p:ext uri="{BB962C8B-B14F-4D97-AF65-F5344CB8AC3E}">
        <p14:creationId xmlns:p14="http://schemas.microsoft.com/office/powerpoint/2010/main" val="2931903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1" y="603503"/>
            <a:ext cx="10851735" cy="1739267"/>
          </a:xfrm>
        </p:spPr>
        <p:txBody>
          <a:bodyPr vert="horz" lIns="91440" tIns="45720" rIns="91440" bIns="45720" rtlCol="0" anchor="t">
            <a:normAutofit/>
          </a:bodyPr>
          <a:lstStyle/>
          <a:p>
            <a:r>
              <a:rPr lang="en-US"/>
              <a:t>Summary</a:t>
            </a:r>
          </a:p>
        </p:txBody>
      </p:sp>
      <p:graphicFrame>
        <p:nvGraphicFramePr>
          <p:cNvPr id="8" name="Content Placeholder 2">
            <a:extLst>
              <a:ext uri="{FF2B5EF4-FFF2-40B4-BE49-F238E27FC236}">
                <a16:creationId xmlns:a16="http://schemas.microsoft.com/office/drawing/2014/main" id="{B12F56D8-4C07-226F-9304-5422DCBD8F92}"/>
              </a:ext>
            </a:extLst>
          </p:cNvPr>
          <p:cNvGraphicFramePr>
            <a:graphicFrameLocks noGrp="1"/>
          </p:cNvGraphicFramePr>
          <p:nvPr>
            <p:ph sz="half" idx="1"/>
            <p:extLst>
              <p:ext uri="{D42A27DB-BD31-4B8C-83A1-F6EECF244321}">
                <p14:modId xmlns:p14="http://schemas.microsoft.com/office/powerpoint/2010/main" val="902601880"/>
              </p:ext>
            </p:extLst>
          </p:nvPr>
        </p:nvGraphicFramePr>
        <p:xfrm>
          <a:off x="1948329" y="2515751"/>
          <a:ext cx="8716504" cy="323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3209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A8E407-BBF0-D614-08BE-D0AA0B36778B}"/>
              </a:ext>
            </a:extLst>
          </p:cNvPr>
          <p:cNvSpPr>
            <a:spLocks noGrp="1"/>
          </p:cNvSpPr>
          <p:nvPr>
            <p:ph type="ctrTitle"/>
          </p:nvPr>
        </p:nvSpPr>
        <p:spPr>
          <a:xfrm>
            <a:off x="1489039" y="691429"/>
            <a:ext cx="9213920" cy="2737570"/>
          </a:xfrm>
        </p:spPr>
        <p:txBody>
          <a:bodyPr>
            <a:normAutofit/>
          </a:bodyPr>
          <a:lstStyle/>
          <a:p>
            <a:r>
              <a:rPr lang="en-AU" sz="5400" dirty="0"/>
              <a:t>Thankyou!</a:t>
            </a:r>
          </a:p>
        </p:txBody>
      </p:sp>
    </p:spTree>
    <p:extLst>
      <p:ext uri="{BB962C8B-B14F-4D97-AF65-F5344CB8AC3E}">
        <p14:creationId xmlns:p14="http://schemas.microsoft.com/office/powerpoint/2010/main" val="258926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A3AEA-8067-474F-940E-BD5B58D88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ackground Gray Rectangle">
            <a:extLst>
              <a:ext uri="{FF2B5EF4-FFF2-40B4-BE49-F238E27FC236}">
                <a16:creationId xmlns:a16="http://schemas.microsoft.com/office/drawing/2014/main" id="{D803427E-36C0-4811-BE64-ACF653F6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White Rectangle">
            <a:extLst>
              <a:ext uri="{FF2B5EF4-FFF2-40B4-BE49-F238E27FC236}">
                <a16:creationId xmlns:a16="http://schemas.microsoft.com/office/drawing/2014/main" id="{D9231370-89C4-4981-8C91-A3F3D1146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DD18D-32B4-8683-ABE8-94CBCA53806B}"/>
              </a:ext>
            </a:extLst>
          </p:cNvPr>
          <p:cNvSpPr>
            <a:spLocks noGrp="1"/>
          </p:cNvSpPr>
          <p:nvPr>
            <p:ph type="title"/>
          </p:nvPr>
        </p:nvSpPr>
        <p:spPr>
          <a:xfrm>
            <a:off x="422144" y="510222"/>
            <a:ext cx="5069451" cy="4976179"/>
          </a:xfrm>
        </p:spPr>
        <p:txBody>
          <a:bodyPr>
            <a:normAutofit/>
          </a:bodyPr>
          <a:lstStyle/>
          <a:p>
            <a:r>
              <a:rPr lang="en-AU" dirty="0"/>
              <a:t>Liveability Factors:</a:t>
            </a:r>
          </a:p>
        </p:txBody>
      </p:sp>
      <p:cxnSp>
        <p:nvCxnSpPr>
          <p:cNvPr id="15" name="Vertical Connector">
            <a:extLst>
              <a:ext uri="{FF2B5EF4-FFF2-40B4-BE49-F238E27FC236}">
                <a16:creationId xmlns:a16="http://schemas.microsoft.com/office/drawing/2014/main" id="{474D4826-9FF4-4E17-AB42-146B76BD32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Horizontal Connector 2">
            <a:extLst>
              <a:ext uri="{FF2B5EF4-FFF2-40B4-BE49-F238E27FC236}">
                <a16:creationId xmlns:a16="http://schemas.microsoft.com/office/drawing/2014/main" id="{C5873965-CEB2-46E1-951E-037689B078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D2F7B46-E7D2-7AFE-2416-97AC90CF9C28}"/>
              </a:ext>
            </a:extLst>
          </p:cNvPr>
          <p:cNvGraphicFramePr>
            <a:graphicFrameLocks noGrp="1"/>
          </p:cNvGraphicFramePr>
          <p:nvPr>
            <p:ph idx="1"/>
            <p:extLst>
              <p:ext uri="{D42A27DB-BD31-4B8C-83A1-F6EECF244321}">
                <p14:modId xmlns:p14="http://schemas.microsoft.com/office/powerpoint/2010/main" val="1702557050"/>
              </p:ext>
            </p:extLst>
          </p:nvPr>
        </p:nvGraphicFramePr>
        <p:xfrm>
          <a:off x="5766179" y="805218"/>
          <a:ext cx="5710451" cy="5329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D9598B73-A36D-63E6-2EB2-1FC6C04ADD56}"/>
              </a:ext>
            </a:extLst>
          </p:cNvPr>
          <p:cNvSpPr txBox="1"/>
          <p:nvPr/>
        </p:nvSpPr>
        <p:spPr>
          <a:xfrm>
            <a:off x="459575" y="3893548"/>
            <a:ext cx="4994587" cy="646331"/>
          </a:xfrm>
          <a:prstGeom prst="rect">
            <a:avLst/>
          </a:prstGeom>
          <a:noFill/>
        </p:spPr>
        <p:txBody>
          <a:bodyPr wrap="square">
            <a:spAutoFit/>
          </a:bodyPr>
          <a:lstStyle/>
          <a:p>
            <a:pPr marL="0" indent="0">
              <a:buNone/>
            </a:pPr>
            <a:r>
              <a:rPr lang="en-AU" dirty="0"/>
              <a:t>Based on these factors, we have calculated the most liveable postcodes in Melbourne.</a:t>
            </a:r>
          </a:p>
        </p:txBody>
      </p:sp>
      <p:pic>
        <p:nvPicPr>
          <p:cNvPr id="32" name="Video 31">
            <a:hlinkClick r:id="" action="ppaction://media"/>
            <a:extLst>
              <a:ext uri="{FF2B5EF4-FFF2-40B4-BE49-F238E27FC236}">
                <a16:creationId xmlns:a16="http://schemas.microsoft.com/office/drawing/2014/main" id="{03E4176D-5851-0F6A-07E5-3A348FB4986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0" y="4794990"/>
            <a:ext cx="2057400" cy="2057400"/>
          </a:xfrm>
          <a:prstGeom prst="ellipse">
            <a:avLst/>
          </a:prstGeom>
        </p:spPr>
      </p:pic>
    </p:spTree>
    <p:extLst>
      <p:ext uri="{BB962C8B-B14F-4D97-AF65-F5344CB8AC3E}">
        <p14:creationId xmlns:p14="http://schemas.microsoft.com/office/powerpoint/2010/main" val="2533710416"/>
      </p:ext>
    </p:extLst>
  </p:cSld>
  <p:clrMapOvr>
    <a:masterClrMapping/>
  </p:clrMapOvr>
  <mc:AlternateContent xmlns:mc="http://schemas.openxmlformats.org/markup-compatibility/2006" xmlns:p14="http://schemas.microsoft.com/office/powerpoint/2010/main">
    <mc:Choice Requires="p14">
      <p:transition spd="slow" p14:dur="2000" advTm="38042"/>
    </mc:Choice>
    <mc:Fallback xmlns="">
      <p:transition spd="slow" advTm="38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3">
            <a:extLst>
              <a:ext uri="{FF2B5EF4-FFF2-40B4-BE49-F238E27FC236}">
                <a16:creationId xmlns:a16="http://schemas.microsoft.com/office/drawing/2014/main" id="{5E789A05-76D0-47F6-AD3C-AF905732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35">
            <a:extLst>
              <a:ext uri="{FF2B5EF4-FFF2-40B4-BE49-F238E27FC236}">
                <a16:creationId xmlns:a16="http://schemas.microsoft.com/office/drawing/2014/main" id="{1CE68C35-0307-4DBB-9BB2-51A0BC80F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Background Gray Rectangle">
            <a:extLst>
              <a:ext uri="{FF2B5EF4-FFF2-40B4-BE49-F238E27FC236}">
                <a16:creationId xmlns:a16="http://schemas.microsoft.com/office/drawing/2014/main" id="{B4461734-7A1F-4C43-9DD1-82961A9BC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White Rectangle">
            <a:extLst>
              <a:ext uri="{FF2B5EF4-FFF2-40B4-BE49-F238E27FC236}">
                <a16:creationId xmlns:a16="http://schemas.microsoft.com/office/drawing/2014/main" id="{F76B182E-353C-4F09-98E3-D0D9D094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1" y="603503"/>
            <a:ext cx="10851735" cy="1739267"/>
          </a:xfrm>
        </p:spPr>
        <p:txBody>
          <a:bodyPr vert="horz" lIns="91440" tIns="45720" rIns="91440" bIns="45720" rtlCol="0" anchor="t">
            <a:normAutofit/>
          </a:bodyPr>
          <a:lstStyle/>
          <a:p>
            <a:r>
              <a:rPr lang="en-US" dirty="0">
                <a:latin typeface="+mj-lt"/>
              </a:rPr>
              <a:t>Data Sources</a:t>
            </a:r>
          </a:p>
        </p:txBody>
      </p:sp>
      <p:cxnSp>
        <p:nvCxnSpPr>
          <p:cNvPr id="50" name="Vertical Connector">
            <a:extLst>
              <a:ext uri="{FF2B5EF4-FFF2-40B4-BE49-F238E27FC236}">
                <a16:creationId xmlns:a16="http://schemas.microsoft.com/office/drawing/2014/main" id="{A32DD4E3-F3A5-479E-9FC8-93181F7ABF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1" name="Horizontal Connector 2">
            <a:extLst>
              <a:ext uri="{FF2B5EF4-FFF2-40B4-BE49-F238E27FC236}">
                <a16:creationId xmlns:a16="http://schemas.microsoft.com/office/drawing/2014/main" id="{A5C97BEA-9A67-4872-9526-42EECD54C0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Table 8">
            <a:extLst>
              <a:ext uri="{FF2B5EF4-FFF2-40B4-BE49-F238E27FC236}">
                <a16:creationId xmlns:a16="http://schemas.microsoft.com/office/drawing/2014/main" id="{846CA1D1-1413-9BAF-62CF-2A81EAC89AED}"/>
              </a:ext>
            </a:extLst>
          </p:cNvPr>
          <p:cNvGraphicFramePr>
            <a:graphicFrameLocks noGrp="1"/>
          </p:cNvGraphicFramePr>
          <p:nvPr>
            <p:ph idx="1"/>
            <p:extLst>
              <p:ext uri="{D42A27DB-BD31-4B8C-83A1-F6EECF244321}">
                <p14:modId xmlns:p14="http://schemas.microsoft.com/office/powerpoint/2010/main" val="4175445366"/>
              </p:ext>
            </p:extLst>
          </p:nvPr>
        </p:nvGraphicFramePr>
        <p:xfrm>
          <a:off x="1490014" y="1793708"/>
          <a:ext cx="8716507" cy="2571651"/>
        </p:xfrm>
        <a:graphic>
          <a:graphicData uri="http://schemas.openxmlformats.org/drawingml/2006/table">
            <a:tbl>
              <a:tblPr firstRow="1" bandRow="1">
                <a:tableStyleId>{5C22544A-7EE6-4342-B048-85BDC9FD1C3A}</a:tableStyleId>
              </a:tblPr>
              <a:tblGrid>
                <a:gridCol w="1368471">
                  <a:extLst>
                    <a:ext uri="{9D8B030D-6E8A-4147-A177-3AD203B41FA5}">
                      <a16:colId xmlns:a16="http://schemas.microsoft.com/office/drawing/2014/main" val="2964077548"/>
                    </a:ext>
                  </a:extLst>
                </a:gridCol>
                <a:gridCol w="1838674">
                  <a:extLst>
                    <a:ext uri="{9D8B030D-6E8A-4147-A177-3AD203B41FA5}">
                      <a16:colId xmlns:a16="http://schemas.microsoft.com/office/drawing/2014/main" val="2918624283"/>
                    </a:ext>
                  </a:extLst>
                </a:gridCol>
                <a:gridCol w="3257006">
                  <a:extLst>
                    <a:ext uri="{9D8B030D-6E8A-4147-A177-3AD203B41FA5}">
                      <a16:colId xmlns:a16="http://schemas.microsoft.com/office/drawing/2014/main" val="2901487480"/>
                    </a:ext>
                  </a:extLst>
                </a:gridCol>
                <a:gridCol w="783771">
                  <a:extLst>
                    <a:ext uri="{9D8B030D-6E8A-4147-A177-3AD203B41FA5}">
                      <a16:colId xmlns:a16="http://schemas.microsoft.com/office/drawing/2014/main" val="65023412"/>
                    </a:ext>
                  </a:extLst>
                </a:gridCol>
                <a:gridCol w="795971">
                  <a:extLst>
                    <a:ext uri="{9D8B030D-6E8A-4147-A177-3AD203B41FA5}">
                      <a16:colId xmlns:a16="http://schemas.microsoft.com/office/drawing/2014/main" val="4215567657"/>
                    </a:ext>
                  </a:extLst>
                </a:gridCol>
                <a:gridCol w="672614">
                  <a:extLst>
                    <a:ext uri="{9D8B030D-6E8A-4147-A177-3AD203B41FA5}">
                      <a16:colId xmlns:a16="http://schemas.microsoft.com/office/drawing/2014/main" val="1717892007"/>
                    </a:ext>
                  </a:extLst>
                </a:gridCol>
              </a:tblGrid>
              <a:tr h="241169">
                <a:tc>
                  <a:txBody>
                    <a:bodyPr/>
                    <a:lstStyle/>
                    <a:p>
                      <a:r>
                        <a:rPr lang="en-AU" sz="1000"/>
                        <a:t>Data Set</a:t>
                      </a:r>
                    </a:p>
                  </a:txBody>
                  <a:tcPr marL="52043" marR="52043" marT="26022" marB="26022"/>
                </a:tc>
                <a:tc>
                  <a:txBody>
                    <a:bodyPr/>
                    <a:lstStyle/>
                    <a:p>
                      <a:r>
                        <a:rPr lang="en-AU" sz="1000" dirty="0"/>
                        <a:t>Source</a:t>
                      </a:r>
                    </a:p>
                  </a:txBody>
                  <a:tcPr marL="52043" marR="52043" marT="26022" marB="26022"/>
                </a:tc>
                <a:tc>
                  <a:txBody>
                    <a:bodyPr/>
                    <a:lstStyle/>
                    <a:p>
                      <a:r>
                        <a:rPr lang="en-AU" sz="1000" dirty="0"/>
                        <a:t>Website</a:t>
                      </a:r>
                    </a:p>
                  </a:txBody>
                  <a:tcPr marL="52043" marR="52043" marT="26022" marB="26022"/>
                </a:tc>
                <a:tc>
                  <a:txBody>
                    <a:bodyPr/>
                    <a:lstStyle/>
                    <a:p>
                      <a:r>
                        <a:rPr lang="en-AU" sz="1000"/>
                        <a:t>Date Range</a:t>
                      </a:r>
                    </a:p>
                  </a:txBody>
                  <a:tcPr marL="52043" marR="52043" marT="26022" marB="26022"/>
                </a:tc>
                <a:tc>
                  <a:txBody>
                    <a:bodyPr/>
                    <a:lstStyle/>
                    <a:p>
                      <a:r>
                        <a:rPr lang="en-AU" sz="1000" dirty="0"/>
                        <a:t>Frequency</a:t>
                      </a:r>
                    </a:p>
                  </a:txBody>
                  <a:tcPr marL="52043" marR="52043" marT="26022" marB="26022"/>
                </a:tc>
                <a:tc>
                  <a:txBody>
                    <a:bodyPr/>
                    <a:lstStyle/>
                    <a:p>
                      <a:r>
                        <a:rPr lang="en-AU" sz="1000"/>
                        <a:t>Period</a:t>
                      </a:r>
                    </a:p>
                  </a:txBody>
                  <a:tcPr marL="52043" marR="52043" marT="26022" marB="26022"/>
                </a:tc>
                <a:extLst>
                  <a:ext uri="{0D108BD9-81ED-4DB2-BD59-A6C34878D82A}">
                    <a16:rowId xmlns:a16="http://schemas.microsoft.com/office/drawing/2014/main" val="2701259632"/>
                  </a:ext>
                </a:extLst>
              </a:tr>
              <a:tr h="398773">
                <a:tc>
                  <a:txBody>
                    <a:bodyPr/>
                    <a:lstStyle/>
                    <a:p>
                      <a:r>
                        <a:rPr lang="en-AU" sz="1000"/>
                        <a:t>Median House Price By Year – Houses By Suburb</a:t>
                      </a:r>
                    </a:p>
                  </a:txBody>
                  <a:tcPr marL="52043" marR="52043" marT="26022" marB="26022"/>
                </a:tc>
                <a:tc>
                  <a:txBody>
                    <a:bodyPr/>
                    <a:lstStyle/>
                    <a:p>
                      <a:r>
                        <a:rPr lang="en-AU" sz="1000" dirty="0"/>
                        <a:t>Victorian State Government – Department of Transport and Planning </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https://www.land.vic.gov.au/valuations/resources-and-reports/property-sales-statistics</a:t>
                      </a:r>
                      <a:endParaRPr lang="en-AU" sz="1000" dirty="0"/>
                    </a:p>
                  </a:txBody>
                  <a:tcPr marL="52043" marR="52043" marT="26022" marB="26022"/>
                </a:tc>
                <a:tc>
                  <a:txBody>
                    <a:bodyPr/>
                    <a:lstStyle/>
                    <a:p>
                      <a:r>
                        <a:rPr lang="en-AU" sz="1000"/>
                        <a:t>2012 to 2022</a:t>
                      </a:r>
                      <a:br>
                        <a:rPr lang="en-AU" sz="1000"/>
                      </a:br>
                      <a:endParaRPr lang="en-AU" sz="1000"/>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Jan to 31</a:t>
                      </a:r>
                      <a:r>
                        <a:rPr lang="en-AU" sz="1000" baseline="30000"/>
                        <a:t>st</a:t>
                      </a:r>
                      <a:r>
                        <a:rPr lang="en-AU" sz="1000"/>
                        <a:t> Dec</a:t>
                      </a:r>
                    </a:p>
                  </a:txBody>
                  <a:tcPr marL="52043" marR="52043" marT="26022" marB="26022"/>
                </a:tc>
                <a:extLst>
                  <a:ext uri="{0D108BD9-81ED-4DB2-BD59-A6C34878D82A}">
                    <a16:rowId xmlns:a16="http://schemas.microsoft.com/office/drawing/2014/main" val="2340853477"/>
                  </a:ext>
                </a:extLst>
              </a:tr>
              <a:tr h="398773">
                <a:tc>
                  <a:txBody>
                    <a:bodyPr/>
                    <a:lstStyle/>
                    <a:p>
                      <a:r>
                        <a:rPr lang="en-AU" sz="1000"/>
                        <a:t>Population by Suburb</a:t>
                      </a:r>
                    </a:p>
                  </a:txBody>
                  <a:tcPr marL="52043" marR="52043" marT="26022" marB="26022"/>
                </a:tc>
                <a:tc>
                  <a:txBody>
                    <a:bodyPr/>
                    <a:lstStyle/>
                    <a:p>
                      <a:r>
                        <a:rPr lang="en-AU" sz="1000" b="0" u="none" dirty="0">
                          <a:solidFill>
                            <a:schemeClr val="tx1"/>
                          </a:solidFill>
                        </a:rPr>
                        <a:t>Australian Bureau of Statistics</a:t>
                      </a:r>
                    </a:p>
                  </a:txBody>
                  <a:tcPr marL="52043" marR="52043" marT="26022" marB="26022"/>
                </a:tc>
                <a:tc>
                  <a:txBody>
                    <a:bodyPr/>
                    <a:lstStyle/>
                    <a:p>
                      <a:r>
                        <a:rPr lang="en-AU" sz="1000" b="0" i="0" u="none" strike="noStrike" kern="1200" dirty="0">
                          <a:solidFill>
                            <a:schemeClr val="tx1"/>
                          </a:solidFill>
                          <a:effectLst/>
                          <a:latin typeface="+mn-lt"/>
                          <a:ea typeface="+mn-ea"/>
                          <a:cs typeface="+mn-cs"/>
                        </a:rPr>
                        <a:t>https://api.data.abs.gov.au/files/ABS_ERP_ASGS2021_1.0.0.csv</a:t>
                      </a:r>
                      <a:endParaRPr lang="en-AU" sz="1000" b="0" u="none" dirty="0">
                        <a:solidFill>
                          <a:schemeClr val="tx1"/>
                        </a:solidFill>
                      </a:endParaRPr>
                    </a:p>
                  </a:txBody>
                  <a:tcPr marL="52043" marR="52043" marT="26022" marB="26022"/>
                </a:tc>
                <a:tc>
                  <a:txBody>
                    <a:bodyPr/>
                    <a:lstStyle/>
                    <a:p>
                      <a:r>
                        <a:rPr lang="en-AU" sz="1000"/>
                        <a:t>2001 to 2021</a:t>
                      </a:r>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Jul to 30</a:t>
                      </a:r>
                      <a:r>
                        <a:rPr lang="en-AU" sz="1000" baseline="30000"/>
                        <a:t>th</a:t>
                      </a:r>
                      <a:r>
                        <a:rPr lang="en-AU" sz="1000"/>
                        <a:t> Jun</a:t>
                      </a:r>
                    </a:p>
                  </a:txBody>
                  <a:tcPr marL="52043" marR="52043" marT="26022" marB="26022"/>
                </a:tc>
                <a:extLst>
                  <a:ext uri="{0D108BD9-81ED-4DB2-BD59-A6C34878D82A}">
                    <a16:rowId xmlns:a16="http://schemas.microsoft.com/office/drawing/2014/main" val="3533113778"/>
                  </a:ext>
                </a:extLst>
              </a:tr>
              <a:tr h="398773">
                <a:tc>
                  <a:txBody>
                    <a:bodyPr/>
                    <a:lstStyle/>
                    <a:p>
                      <a:r>
                        <a:rPr lang="en-AU" sz="1000"/>
                        <a:t>School Locations</a:t>
                      </a:r>
                    </a:p>
                  </a:txBody>
                  <a:tcPr marL="52043" marR="52043" marT="26022" marB="26022"/>
                </a:tc>
                <a:tc>
                  <a:txBody>
                    <a:bodyPr/>
                    <a:lstStyle/>
                    <a:p>
                      <a:r>
                        <a:rPr lang="en-AU" sz="1000" dirty="0"/>
                        <a:t>DataVic</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https://discover.data.vic.gov.au/dataset/school-locations-2022</a:t>
                      </a:r>
                      <a:endParaRPr lang="en-AU" sz="1000" dirty="0"/>
                    </a:p>
                  </a:txBody>
                  <a:tcPr marL="52043" marR="52043" marT="26022" marB="26022"/>
                </a:tc>
                <a:tc>
                  <a:txBody>
                    <a:bodyPr/>
                    <a:lstStyle/>
                    <a:p>
                      <a:r>
                        <a:rPr lang="en-AU" sz="1000"/>
                        <a:t>As at 5</a:t>
                      </a:r>
                      <a:r>
                        <a:rPr lang="en-AU" sz="1000" baseline="30000"/>
                        <a:t>th</a:t>
                      </a:r>
                      <a:r>
                        <a:rPr lang="en-AU" sz="1000"/>
                        <a:t> Aug 2022</a:t>
                      </a:r>
                    </a:p>
                  </a:txBody>
                  <a:tcPr marL="52043" marR="52043" marT="26022" marB="26022"/>
                </a:tc>
                <a:tc>
                  <a:txBody>
                    <a:bodyPr/>
                    <a:lstStyle/>
                    <a:p>
                      <a:r>
                        <a:rPr lang="en-AU" sz="1000"/>
                        <a:t>Snapshot</a:t>
                      </a:r>
                    </a:p>
                  </a:txBody>
                  <a:tcPr marL="52043" marR="52043" marT="26022" marB="26022"/>
                </a:tc>
                <a:tc>
                  <a:txBody>
                    <a:bodyPr/>
                    <a:lstStyle/>
                    <a:p>
                      <a:r>
                        <a:rPr lang="en-AU" sz="1000"/>
                        <a:t>As at 5</a:t>
                      </a:r>
                      <a:r>
                        <a:rPr lang="en-AU" sz="1000" baseline="30000"/>
                        <a:t>th</a:t>
                      </a:r>
                      <a:r>
                        <a:rPr lang="en-AU" sz="1000"/>
                        <a:t> Aug 2022</a:t>
                      </a:r>
                    </a:p>
                  </a:txBody>
                  <a:tcPr marL="52043" marR="52043" marT="26022" marB="26022"/>
                </a:tc>
                <a:extLst>
                  <a:ext uri="{0D108BD9-81ED-4DB2-BD59-A6C34878D82A}">
                    <a16:rowId xmlns:a16="http://schemas.microsoft.com/office/drawing/2014/main" val="1061874671"/>
                  </a:ext>
                </a:extLst>
              </a:tr>
              <a:tr h="398773">
                <a:tc>
                  <a:txBody>
                    <a:bodyPr/>
                    <a:lstStyle/>
                    <a:p>
                      <a:r>
                        <a:rPr lang="en-AU" sz="1000"/>
                        <a:t>Crime Rates</a:t>
                      </a:r>
                    </a:p>
                  </a:txBody>
                  <a:tcPr marL="52043" marR="52043" marT="26022" marB="26022"/>
                </a:tc>
                <a:tc>
                  <a:txBody>
                    <a:bodyPr/>
                    <a:lstStyle/>
                    <a:p>
                      <a:r>
                        <a:rPr lang="en-AU" sz="1000" u="none" dirty="0"/>
                        <a:t>Crimes Statistics Agency</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https://www.crimestatistics.vic.gov.au/crime-statistics/latest-victorian-crime-data/download-data</a:t>
                      </a:r>
                      <a:endParaRPr lang="en-AU" sz="1000" u="none" dirty="0"/>
                    </a:p>
                  </a:txBody>
                  <a:tcPr marL="52043" marR="52043" marT="26022" marB="26022"/>
                </a:tc>
                <a:tc>
                  <a:txBody>
                    <a:bodyPr/>
                    <a:lstStyle/>
                    <a:p>
                      <a:r>
                        <a:rPr lang="en-AU" sz="1000"/>
                        <a:t>2014 to 2023</a:t>
                      </a:r>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Apr to 31</a:t>
                      </a:r>
                      <a:r>
                        <a:rPr lang="en-AU" sz="1000" baseline="30000"/>
                        <a:t>st</a:t>
                      </a:r>
                      <a:r>
                        <a:rPr lang="en-AU" sz="1000"/>
                        <a:t> Mar</a:t>
                      </a:r>
                    </a:p>
                  </a:txBody>
                  <a:tcPr marL="52043" marR="52043" marT="26022" marB="26022"/>
                </a:tc>
                <a:extLst>
                  <a:ext uri="{0D108BD9-81ED-4DB2-BD59-A6C34878D82A}">
                    <a16:rowId xmlns:a16="http://schemas.microsoft.com/office/drawing/2014/main" val="3427556061"/>
                  </a:ext>
                </a:extLst>
              </a:tr>
              <a:tr h="398773">
                <a:tc>
                  <a:txBody>
                    <a:bodyPr/>
                    <a:lstStyle/>
                    <a:p>
                      <a:r>
                        <a:rPr lang="en-AU" sz="1000"/>
                        <a:t>Supermarkets, Police Stations and Hospitals</a:t>
                      </a:r>
                    </a:p>
                  </a:txBody>
                  <a:tcPr marL="52043" marR="52043" marT="26022" marB="26022"/>
                </a:tc>
                <a:tc>
                  <a:txBody>
                    <a:bodyPr/>
                    <a:lstStyle/>
                    <a:p>
                      <a:r>
                        <a:rPr lang="en-AU" sz="1000" u="none" dirty="0"/>
                        <a:t>GeoApify</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https://www.geoapify.com/</a:t>
                      </a:r>
                      <a:endParaRPr lang="en-AU" sz="1000" u="none" dirty="0"/>
                    </a:p>
                  </a:txBody>
                  <a:tcPr marL="52043" marR="52043" marT="26022" marB="26022"/>
                </a:tc>
                <a:tc>
                  <a:txBody>
                    <a:bodyPr/>
                    <a:lstStyle/>
                    <a:p>
                      <a:r>
                        <a:rPr lang="en-AU" sz="1000"/>
                        <a:t>July 2023</a:t>
                      </a:r>
                    </a:p>
                  </a:txBody>
                  <a:tcPr marL="52043" marR="52043" marT="26022" marB="26022"/>
                </a:tc>
                <a:tc>
                  <a:txBody>
                    <a:bodyPr/>
                    <a:lstStyle/>
                    <a:p>
                      <a:r>
                        <a:rPr lang="en-AU" sz="1000"/>
                        <a:t>Snapshot</a:t>
                      </a:r>
                    </a:p>
                  </a:txBody>
                  <a:tcPr marL="52043" marR="52043" marT="26022" marB="26022"/>
                </a:tc>
                <a:tc>
                  <a:txBody>
                    <a:bodyPr/>
                    <a:lstStyle/>
                    <a:p>
                      <a:r>
                        <a:rPr lang="en-AU" sz="1000" dirty="0"/>
                        <a:t>July 2023</a:t>
                      </a:r>
                    </a:p>
                  </a:txBody>
                  <a:tcPr marL="52043" marR="52043" marT="26022" marB="26022"/>
                </a:tc>
                <a:extLst>
                  <a:ext uri="{0D108BD9-81ED-4DB2-BD59-A6C34878D82A}">
                    <a16:rowId xmlns:a16="http://schemas.microsoft.com/office/drawing/2014/main" val="2242225527"/>
                  </a:ext>
                </a:extLst>
              </a:tr>
            </a:tbl>
          </a:graphicData>
        </a:graphic>
      </p:graphicFrame>
      <p:pic>
        <p:nvPicPr>
          <p:cNvPr id="9" name="Video 8">
            <a:hlinkClick r:id="" action="ppaction://media"/>
            <a:extLst>
              <a:ext uri="{FF2B5EF4-FFF2-40B4-BE49-F238E27FC236}">
                <a16:creationId xmlns:a16="http://schemas.microsoft.com/office/drawing/2014/main" id="{E2A3BD7D-9BA9-37E2-F99C-1BBD89782F8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8281" y="4783195"/>
            <a:ext cx="2057400" cy="2057400"/>
          </a:xfrm>
          <a:prstGeom prst="ellipse">
            <a:avLst/>
          </a:prstGeom>
        </p:spPr>
      </p:pic>
    </p:spTree>
    <p:extLst>
      <p:ext uri="{BB962C8B-B14F-4D97-AF65-F5344CB8AC3E}">
        <p14:creationId xmlns:p14="http://schemas.microsoft.com/office/powerpoint/2010/main" val="266463620"/>
      </p:ext>
    </p:extLst>
  </p:cSld>
  <p:clrMapOvr>
    <a:masterClrMapping/>
  </p:clrMapOvr>
  <mc:AlternateContent xmlns:mc="http://schemas.openxmlformats.org/markup-compatibility/2006" xmlns:p14="http://schemas.microsoft.com/office/powerpoint/2010/main">
    <mc:Choice Requires="p14">
      <p:transition spd="slow" p14:dur="2000" advTm="24022"/>
    </mc:Choice>
    <mc:Fallback xmlns="">
      <p:transition spd="slow" advTm="24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769E14-42A1-4194-9915-A3C3F12B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ackground Gray Rectangle">
            <a:extLst>
              <a:ext uri="{FF2B5EF4-FFF2-40B4-BE49-F238E27FC236}">
                <a16:creationId xmlns:a16="http://schemas.microsoft.com/office/drawing/2014/main" id="{54B4AC2F-67D3-4029-9050-8F70D701E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White Rectangle">
            <a:extLst>
              <a:ext uri="{FF2B5EF4-FFF2-40B4-BE49-F238E27FC236}">
                <a16:creationId xmlns:a16="http://schemas.microsoft.com/office/drawing/2014/main" id="{1E43F547-8690-4CB0-A621-415F429D5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93C8F-55C5-80F8-81DF-CABA1DE1A2EB}"/>
              </a:ext>
            </a:extLst>
          </p:cNvPr>
          <p:cNvSpPr>
            <a:spLocks noGrp="1"/>
          </p:cNvSpPr>
          <p:nvPr>
            <p:ph type="title"/>
          </p:nvPr>
        </p:nvSpPr>
        <p:spPr>
          <a:xfrm>
            <a:off x="420624" y="1012004"/>
            <a:ext cx="4862576" cy="4795408"/>
          </a:xfrm>
        </p:spPr>
        <p:txBody>
          <a:bodyPr>
            <a:normAutofit/>
          </a:bodyPr>
          <a:lstStyle/>
          <a:p>
            <a:r>
              <a:rPr lang="en-AU" dirty="0"/>
              <a:t>Data Collection &amp; Cleaning</a:t>
            </a:r>
          </a:p>
        </p:txBody>
      </p:sp>
      <p:cxnSp>
        <p:nvCxnSpPr>
          <p:cNvPr id="15" name="Vertical Connector">
            <a:extLst>
              <a:ext uri="{FF2B5EF4-FFF2-40B4-BE49-F238E27FC236}">
                <a16:creationId xmlns:a16="http://schemas.microsoft.com/office/drawing/2014/main" id="{C43453A4-E672-4E99-828D-61F490D03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Horizontal Connector 2">
            <a:extLst>
              <a:ext uri="{FF2B5EF4-FFF2-40B4-BE49-F238E27FC236}">
                <a16:creationId xmlns:a16="http://schemas.microsoft.com/office/drawing/2014/main" id="{42B3D3AB-0475-4349-9B16-455F1E315E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296CFA9-3C67-C38B-B853-5446FF5872A5}"/>
              </a:ext>
            </a:extLst>
          </p:cNvPr>
          <p:cNvGraphicFramePr>
            <a:graphicFrameLocks noGrp="1"/>
          </p:cNvGraphicFramePr>
          <p:nvPr>
            <p:ph idx="1"/>
            <p:extLst>
              <p:ext uri="{D42A27DB-BD31-4B8C-83A1-F6EECF244321}">
                <p14:modId xmlns:p14="http://schemas.microsoft.com/office/powerpoint/2010/main" val="754165141"/>
              </p:ext>
            </p:extLst>
          </p:nvPr>
        </p:nvGraphicFramePr>
        <p:xfrm>
          <a:off x="5561161" y="992387"/>
          <a:ext cx="5393367" cy="48732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Video 5">
            <a:hlinkClick r:id="" action="ppaction://media"/>
            <a:extLst>
              <a:ext uri="{FF2B5EF4-FFF2-40B4-BE49-F238E27FC236}">
                <a16:creationId xmlns:a16="http://schemas.microsoft.com/office/drawing/2014/main" id="{49CB8BFB-9147-871D-9E38-A3A2029CEE9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0" y="4794990"/>
            <a:ext cx="2057400" cy="2057400"/>
          </a:xfrm>
          <a:prstGeom prst="ellipse">
            <a:avLst/>
          </a:prstGeom>
        </p:spPr>
      </p:pic>
    </p:spTree>
    <p:extLst>
      <p:ext uri="{BB962C8B-B14F-4D97-AF65-F5344CB8AC3E}">
        <p14:creationId xmlns:p14="http://schemas.microsoft.com/office/powerpoint/2010/main" val="4084640223"/>
      </p:ext>
    </p:extLst>
  </p:cSld>
  <p:clrMapOvr>
    <a:masterClrMapping/>
  </p:clrMapOvr>
  <mc:AlternateContent xmlns:mc="http://schemas.openxmlformats.org/markup-compatibility/2006" xmlns:p14="http://schemas.microsoft.com/office/powerpoint/2010/main">
    <mc:Choice Requires="p14">
      <p:transition spd="slow" p14:dur="2000" advTm="22675"/>
    </mc:Choice>
    <mc:Fallback xmlns="">
      <p:transition spd="slow" advTm="22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Melbourne Postcodes </a:t>
            </a:r>
            <a:br>
              <a:rPr lang="en-US" dirty="0">
                <a:latin typeface="+mj-lt"/>
              </a:rPr>
            </a:br>
            <a:r>
              <a:rPr lang="en-US" dirty="0">
                <a:latin typeface="+mj-lt"/>
              </a:rPr>
              <a:t>Sample size = 192</a:t>
            </a:r>
          </a:p>
        </p:txBody>
      </p:sp>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422402" y="2026625"/>
            <a:ext cx="2892680" cy="2880510"/>
          </a:xfrm>
        </p:spPr>
        <p:txBody>
          <a:bodyPr/>
          <a:lstStyle/>
          <a:p>
            <a:pPr marL="267462" indent="-267462" defTabSz="713232">
              <a:spcBef>
                <a:spcPts val="780"/>
              </a:spcBef>
              <a:buFont typeface="Arial" panose="020B0604020202020204" pitchFamily="34" charset="0"/>
              <a:buChar char="•"/>
            </a:pPr>
            <a:r>
              <a:rPr lang="en-US" sz="1716" kern="1200" dirty="0">
                <a:solidFill>
                  <a:schemeClr val="tx2"/>
                </a:solidFill>
                <a:latin typeface="+mn-lt"/>
                <a:ea typeface="+mn-ea"/>
                <a:cs typeface="+mn-cs"/>
              </a:rPr>
              <a:t>Sample chosen based on available data points from the various data sources.</a:t>
            </a:r>
          </a:p>
          <a:p>
            <a:pPr marL="267462" indent="-267462" defTabSz="713232">
              <a:spcBef>
                <a:spcPts val="780"/>
              </a:spcBef>
              <a:buFont typeface="Arial" panose="020B0604020202020204" pitchFamily="34" charset="0"/>
              <a:buChar char="•"/>
            </a:pPr>
            <a:r>
              <a:rPr lang="en-US" sz="1716" kern="1200" dirty="0">
                <a:solidFill>
                  <a:schemeClr val="tx2"/>
                </a:solidFill>
                <a:latin typeface="+mn-lt"/>
                <a:ea typeface="+mn-ea"/>
                <a:cs typeface="+mn-cs"/>
              </a:rPr>
              <a:t>Restricted to City-Shires within Melbourne</a:t>
            </a:r>
          </a:p>
        </p:txBody>
      </p:sp>
      <p:pic>
        <p:nvPicPr>
          <p:cNvPr id="8" name="Content Placeholder 7" descr="A map of a city&#10;&#10;Description automatically generated">
            <a:extLst>
              <a:ext uri="{FF2B5EF4-FFF2-40B4-BE49-F238E27FC236}">
                <a16:creationId xmlns:a16="http://schemas.microsoft.com/office/drawing/2014/main" id="{2CDFA742-4E6C-9F3A-ED09-DE0C5E69459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263342" y="1893197"/>
            <a:ext cx="6168922" cy="4762719"/>
          </a:xfrm>
        </p:spPr>
      </p:pic>
      <p:pic>
        <p:nvPicPr>
          <p:cNvPr id="16" name="Picture 15">
            <a:extLst>
              <a:ext uri="{FF2B5EF4-FFF2-40B4-BE49-F238E27FC236}">
                <a16:creationId xmlns:a16="http://schemas.microsoft.com/office/drawing/2014/main" id="{4E168480-ED86-F7AD-68D4-3994DD4B222C}"/>
              </a:ext>
            </a:extLst>
          </p:cNvPr>
          <p:cNvPicPr>
            <a:picLocks noChangeAspect="1"/>
          </p:cNvPicPr>
          <p:nvPr/>
        </p:nvPicPr>
        <p:blipFill>
          <a:blip r:embed="rId6"/>
          <a:stretch>
            <a:fillRect/>
          </a:stretch>
        </p:blipFill>
        <p:spPr>
          <a:xfrm>
            <a:off x="9380524" y="211599"/>
            <a:ext cx="2673507" cy="6434802"/>
          </a:xfrm>
          <a:prstGeom prst="rect">
            <a:avLst/>
          </a:prstGeom>
        </p:spPr>
      </p:pic>
      <p:pic>
        <p:nvPicPr>
          <p:cNvPr id="5" name="Video 4">
            <a:hlinkClick r:id="" action="ppaction://media"/>
            <a:extLst>
              <a:ext uri="{FF2B5EF4-FFF2-40B4-BE49-F238E27FC236}">
                <a16:creationId xmlns:a16="http://schemas.microsoft.com/office/drawing/2014/main" id="{9A626CD3-8343-9F00-05C0-FD33CFB2D27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0" y="4800600"/>
            <a:ext cx="2057400" cy="2057400"/>
          </a:xfrm>
          <a:prstGeom prst="ellipse">
            <a:avLst/>
          </a:prstGeom>
        </p:spPr>
      </p:pic>
    </p:spTree>
    <p:extLst>
      <p:ext uri="{BB962C8B-B14F-4D97-AF65-F5344CB8AC3E}">
        <p14:creationId xmlns:p14="http://schemas.microsoft.com/office/powerpoint/2010/main" val="952235605"/>
      </p:ext>
    </p:extLst>
  </p:cSld>
  <p:clrMapOvr>
    <a:masterClrMapping/>
  </p:clrMapOvr>
  <mc:AlternateContent xmlns:mc="http://schemas.openxmlformats.org/markup-compatibility/2006" xmlns:p14="http://schemas.microsoft.com/office/powerpoint/2010/main">
    <mc:Choice Requires="p14">
      <p:transition spd="slow" p14:dur="2000" advTm="15961"/>
    </mc:Choice>
    <mc:Fallback xmlns="">
      <p:transition spd="slow" advTm="1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1:</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Affordability</a:t>
            </a:r>
          </a:p>
        </p:txBody>
      </p:sp>
      <p:cxnSp>
        <p:nvCxnSpPr>
          <p:cNvPr id="16" name="Straight Connector 15">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91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387821" y="333047"/>
            <a:ext cx="10851735" cy="1739267"/>
          </a:xfrm>
        </p:spPr>
        <p:txBody>
          <a:bodyPr vert="horz" lIns="91440" tIns="45720" rIns="91440" bIns="45720" rtlCol="0" anchor="t">
            <a:normAutofit/>
          </a:bodyPr>
          <a:lstStyle/>
          <a:p>
            <a:r>
              <a:rPr lang="en-US" dirty="0">
                <a:latin typeface="+mj-lt"/>
              </a:rPr>
              <a:t>Median House Price Trend</a:t>
            </a:r>
          </a:p>
        </p:txBody>
      </p:sp>
      <p:pic>
        <p:nvPicPr>
          <p:cNvPr id="9" name="Content Placeholder 8" descr="A graph of different colored lines&#10;&#10;Description automatically generated">
            <a:extLst>
              <a:ext uri="{FF2B5EF4-FFF2-40B4-BE49-F238E27FC236}">
                <a16:creationId xmlns:a16="http://schemas.microsoft.com/office/drawing/2014/main" id="{0C47539A-3B42-9DB8-90E0-932545FA7398}"/>
              </a:ext>
            </a:extLst>
          </p:cNvPr>
          <p:cNvPicPr>
            <a:picLocks noGrp="1" noChangeAspect="1"/>
          </p:cNvPicPr>
          <p:nvPr>
            <p:ph idx="1"/>
          </p:nvPr>
        </p:nvPicPr>
        <p:blipFill>
          <a:blip r:embed="rId3"/>
          <a:stretch>
            <a:fillRect/>
          </a:stretch>
        </p:blipFill>
        <p:spPr>
          <a:xfrm>
            <a:off x="4894158" y="1802914"/>
            <a:ext cx="6239544" cy="4425839"/>
          </a:xfrm>
          <a:prstGeom prst="rect">
            <a:avLst/>
          </a:prstGeom>
        </p:spPr>
      </p:pic>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654265" y="2207170"/>
            <a:ext cx="3523807" cy="2880510"/>
          </a:xfrm>
        </p:spPr>
        <p:txBody>
          <a:bodyPr/>
          <a:lstStyle/>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Upward trend in median house price from 2012 to 2022</a:t>
            </a:r>
          </a:p>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Impact of covid apparent on all areas of Melbourne</a:t>
            </a:r>
          </a:p>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Decline in Median House Price For Inner and Mid areas, whereas Outer increasing from 2021 to 2022</a:t>
            </a:r>
            <a:endParaRPr lang="en-AU" dirty="0"/>
          </a:p>
        </p:txBody>
      </p:sp>
      <p:sp>
        <p:nvSpPr>
          <p:cNvPr id="10" name="Rectangle 9">
            <a:extLst>
              <a:ext uri="{FF2B5EF4-FFF2-40B4-BE49-F238E27FC236}">
                <a16:creationId xmlns:a16="http://schemas.microsoft.com/office/drawing/2014/main" id="{5ACBFE7E-6A86-9D26-D05D-8BF67706C282}"/>
              </a:ext>
            </a:extLst>
          </p:cNvPr>
          <p:cNvSpPr/>
          <p:nvPr/>
        </p:nvSpPr>
        <p:spPr>
          <a:xfrm>
            <a:off x="9265920" y="2168027"/>
            <a:ext cx="960616" cy="3130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AD3E56FE-6419-B3DD-6C5C-F9AB2903EDA0}"/>
              </a:ext>
            </a:extLst>
          </p:cNvPr>
          <p:cNvSpPr txBox="1"/>
          <p:nvPr/>
        </p:nvSpPr>
        <p:spPr>
          <a:xfrm>
            <a:off x="9213710" y="6228753"/>
            <a:ext cx="532518" cy="246221"/>
          </a:xfrm>
          <a:prstGeom prst="rect">
            <a:avLst/>
          </a:prstGeom>
          <a:noFill/>
        </p:spPr>
        <p:txBody>
          <a:bodyPr wrap="none" rtlCol="0">
            <a:spAutoFit/>
          </a:bodyPr>
          <a:lstStyle/>
          <a:p>
            <a:pPr defTabSz="713232">
              <a:spcAft>
                <a:spcPts val="600"/>
              </a:spcAft>
            </a:pPr>
            <a:r>
              <a:rPr lang="en-AU" sz="1000" dirty="0">
                <a:solidFill>
                  <a:srgbClr val="FF0000"/>
                </a:solidFill>
              </a:rPr>
              <a:t>C</a:t>
            </a:r>
            <a:r>
              <a:rPr lang="en-AU" sz="1000" kern="1200" dirty="0">
                <a:solidFill>
                  <a:srgbClr val="FF0000"/>
                </a:solidFill>
                <a:latin typeface="+mn-lt"/>
                <a:ea typeface="+mn-ea"/>
                <a:cs typeface="+mn-cs"/>
              </a:rPr>
              <a:t>ovid</a:t>
            </a:r>
            <a:endParaRPr lang="en-AU" sz="1000" dirty="0">
              <a:solidFill>
                <a:srgbClr val="FF0000"/>
              </a:solidFill>
            </a:endParaRPr>
          </a:p>
        </p:txBody>
      </p:sp>
      <p:sp>
        <p:nvSpPr>
          <p:cNvPr id="12" name="Rectangle 11">
            <a:extLst>
              <a:ext uri="{FF2B5EF4-FFF2-40B4-BE49-F238E27FC236}">
                <a16:creationId xmlns:a16="http://schemas.microsoft.com/office/drawing/2014/main" id="{A376F9D8-9F8C-D450-1EF8-833936811459}"/>
              </a:ext>
            </a:extLst>
          </p:cNvPr>
          <p:cNvSpPr/>
          <p:nvPr/>
        </p:nvSpPr>
        <p:spPr>
          <a:xfrm>
            <a:off x="10279686" y="2168027"/>
            <a:ext cx="538428" cy="2578517"/>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DB7364DE-A655-E45B-8724-AFE10A279064}"/>
              </a:ext>
            </a:extLst>
          </p:cNvPr>
          <p:cNvSpPr txBox="1"/>
          <p:nvPr/>
        </p:nvSpPr>
        <p:spPr>
          <a:xfrm>
            <a:off x="10912099" y="5196776"/>
            <a:ext cx="675185" cy="707886"/>
          </a:xfrm>
          <a:prstGeom prst="rect">
            <a:avLst/>
          </a:prstGeom>
          <a:noFill/>
        </p:spPr>
        <p:txBody>
          <a:bodyPr wrap="none" rtlCol="0">
            <a:spAutoFit/>
          </a:bodyPr>
          <a:lstStyle/>
          <a:p>
            <a:pPr algn="ctr" defTabSz="713232">
              <a:spcAft>
                <a:spcPts val="600"/>
              </a:spcAft>
            </a:pPr>
            <a:r>
              <a:rPr lang="en-AU" sz="1000" dirty="0">
                <a:solidFill>
                  <a:srgbClr val="FF0000"/>
                </a:solidFill>
              </a:rPr>
              <a:t>Interest </a:t>
            </a:r>
          </a:p>
          <a:p>
            <a:pPr algn="ctr" defTabSz="713232">
              <a:spcAft>
                <a:spcPts val="600"/>
              </a:spcAft>
            </a:pPr>
            <a:r>
              <a:rPr lang="en-AU" sz="1000" dirty="0">
                <a:solidFill>
                  <a:srgbClr val="FF0000"/>
                </a:solidFill>
              </a:rPr>
              <a:t>Rates </a:t>
            </a:r>
          </a:p>
          <a:p>
            <a:pPr algn="ctr" defTabSz="713232">
              <a:spcAft>
                <a:spcPts val="600"/>
              </a:spcAft>
            </a:pPr>
            <a:r>
              <a:rPr lang="en-AU" sz="1000" dirty="0">
                <a:solidFill>
                  <a:srgbClr val="FF0000"/>
                </a:solidFill>
              </a:rPr>
              <a:t>Hikes</a:t>
            </a:r>
          </a:p>
        </p:txBody>
      </p:sp>
      <p:cxnSp>
        <p:nvCxnSpPr>
          <p:cNvPr id="4" name="Straight Arrow Connector 3">
            <a:extLst>
              <a:ext uri="{FF2B5EF4-FFF2-40B4-BE49-F238E27FC236}">
                <a16:creationId xmlns:a16="http://schemas.microsoft.com/office/drawing/2014/main" id="{0FAC208A-CBDE-D790-E795-49E8B76C134B}"/>
              </a:ext>
            </a:extLst>
          </p:cNvPr>
          <p:cNvCxnSpPr>
            <a:cxnSpLocks/>
            <a:endCxn id="10" idx="2"/>
          </p:cNvCxnSpPr>
          <p:nvPr/>
        </p:nvCxnSpPr>
        <p:spPr>
          <a:xfrm flipV="1">
            <a:off x="9479969" y="5298171"/>
            <a:ext cx="266259" cy="911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5E381CE-DC39-688F-5FCE-637BF0E00CDD}"/>
              </a:ext>
            </a:extLst>
          </p:cNvPr>
          <p:cNvCxnSpPr>
            <a:cxnSpLocks/>
            <a:stCxn id="13" idx="0"/>
          </p:cNvCxnSpPr>
          <p:nvPr/>
        </p:nvCxnSpPr>
        <p:spPr>
          <a:xfrm flipH="1" flipV="1">
            <a:off x="10548900" y="4746544"/>
            <a:ext cx="700792" cy="4502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94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387821" y="333047"/>
            <a:ext cx="10851735" cy="1739267"/>
          </a:xfrm>
        </p:spPr>
        <p:txBody>
          <a:bodyPr vert="horz" lIns="91440" tIns="45720" rIns="91440" bIns="45720" rtlCol="0" anchor="t">
            <a:normAutofit/>
          </a:bodyPr>
          <a:lstStyle/>
          <a:p>
            <a:r>
              <a:rPr lang="en-US" dirty="0">
                <a:latin typeface="+mj-lt"/>
              </a:rPr>
              <a:t>Summary Statistics</a:t>
            </a:r>
          </a:p>
        </p:txBody>
      </p:sp>
      <p:pic>
        <p:nvPicPr>
          <p:cNvPr id="8" name="Picture 7">
            <a:extLst>
              <a:ext uri="{FF2B5EF4-FFF2-40B4-BE49-F238E27FC236}">
                <a16:creationId xmlns:a16="http://schemas.microsoft.com/office/drawing/2014/main" id="{C8DC039B-B50C-4DB2-C98C-FF66D8DB7F69}"/>
              </a:ext>
            </a:extLst>
          </p:cNvPr>
          <p:cNvPicPr>
            <a:picLocks noChangeAspect="1"/>
          </p:cNvPicPr>
          <p:nvPr/>
        </p:nvPicPr>
        <p:blipFill>
          <a:blip r:embed="rId3"/>
          <a:stretch>
            <a:fillRect/>
          </a:stretch>
        </p:blipFill>
        <p:spPr>
          <a:xfrm>
            <a:off x="5718637" y="1487431"/>
            <a:ext cx="4693568" cy="3289884"/>
          </a:xfrm>
          <a:prstGeom prst="rect">
            <a:avLst/>
          </a:prstGeom>
        </p:spPr>
      </p:pic>
      <p:pic>
        <p:nvPicPr>
          <p:cNvPr id="10" name="Picture 9">
            <a:extLst>
              <a:ext uri="{FF2B5EF4-FFF2-40B4-BE49-F238E27FC236}">
                <a16:creationId xmlns:a16="http://schemas.microsoft.com/office/drawing/2014/main" id="{B60419AA-6460-8E03-8BD3-49169376CBE4}"/>
              </a:ext>
            </a:extLst>
          </p:cNvPr>
          <p:cNvPicPr>
            <a:picLocks noChangeAspect="1"/>
          </p:cNvPicPr>
          <p:nvPr/>
        </p:nvPicPr>
        <p:blipFill>
          <a:blip r:embed="rId4"/>
          <a:stretch>
            <a:fillRect/>
          </a:stretch>
        </p:blipFill>
        <p:spPr>
          <a:xfrm>
            <a:off x="435952" y="2732453"/>
            <a:ext cx="5111408" cy="3953772"/>
          </a:xfrm>
          <a:prstGeom prst="rect">
            <a:avLst/>
          </a:prstGeom>
        </p:spPr>
      </p:pic>
      <p:cxnSp>
        <p:nvCxnSpPr>
          <p:cNvPr id="14" name="Straight Connector 13">
            <a:extLst>
              <a:ext uri="{FF2B5EF4-FFF2-40B4-BE49-F238E27FC236}">
                <a16:creationId xmlns:a16="http://schemas.microsoft.com/office/drawing/2014/main" id="{F9463C32-31A0-8A19-A5CC-E71BCADA9086}"/>
              </a:ext>
            </a:extLst>
          </p:cNvPr>
          <p:cNvCxnSpPr>
            <a:cxnSpLocks/>
          </p:cNvCxnSpPr>
          <p:nvPr/>
        </p:nvCxnSpPr>
        <p:spPr>
          <a:xfrm>
            <a:off x="1602378" y="3271021"/>
            <a:ext cx="0" cy="301258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86F88D-A52A-BB72-869C-036EC6945317}"/>
              </a:ext>
            </a:extLst>
          </p:cNvPr>
          <p:cNvCxnSpPr>
            <a:cxnSpLocks/>
          </p:cNvCxnSpPr>
          <p:nvPr/>
        </p:nvCxnSpPr>
        <p:spPr>
          <a:xfrm>
            <a:off x="1693929" y="3570514"/>
            <a:ext cx="0" cy="269965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623F9E-E111-9D67-577E-861B055681D1}"/>
              </a:ext>
            </a:extLst>
          </p:cNvPr>
          <p:cNvSpPr txBox="1"/>
          <p:nvPr/>
        </p:nvSpPr>
        <p:spPr>
          <a:xfrm>
            <a:off x="1619572" y="3393261"/>
            <a:ext cx="526106" cy="246221"/>
          </a:xfrm>
          <a:prstGeom prst="rect">
            <a:avLst/>
          </a:prstGeom>
          <a:noFill/>
        </p:spPr>
        <p:txBody>
          <a:bodyPr wrap="none" rtlCol="0">
            <a:spAutoFit/>
          </a:bodyPr>
          <a:lstStyle/>
          <a:p>
            <a:r>
              <a:rPr lang="en-AU" sz="1000" dirty="0">
                <a:solidFill>
                  <a:srgbClr val="FF0000"/>
                </a:solidFill>
              </a:rPr>
              <a:t>Mean</a:t>
            </a:r>
          </a:p>
        </p:txBody>
      </p:sp>
      <p:sp>
        <p:nvSpPr>
          <p:cNvPr id="21" name="TextBox 20">
            <a:extLst>
              <a:ext uri="{FF2B5EF4-FFF2-40B4-BE49-F238E27FC236}">
                <a16:creationId xmlns:a16="http://schemas.microsoft.com/office/drawing/2014/main" id="{49BD1F07-383D-0CF7-195D-864C5D2645ED}"/>
              </a:ext>
            </a:extLst>
          </p:cNvPr>
          <p:cNvSpPr txBox="1"/>
          <p:nvPr/>
        </p:nvSpPr>
        <p:spPr>
          <a:xfrm>
            <a:off x="1511928" y="3070966"/>
            <a:ext cx="639919" cy="246221"/>
          </a:xfrm>
          <a:prstGeom prst="rect">
            <a:avLst/>
          </a:prstGeom>
          <a:noFill/>
        </p:spPr>
        <p:txBody>
          <a:bodyPr wrap="none" rtlCol="0">
            <a:spAutoFit/>
          </a:bodyPr>
          <a:lstStyle/>
          <a:p>
            <a:r>
              <a:rPr lang="en-AU" sz="1000" dirty="0">
                <a:solidFill>
                  <a:srgbClr val="FF0000"/>
                </a:solidFill>
              </a:rPr>
              <a:t>Median</a:t>
            </a:r>
          </a:p>
        </p:txBody>
      </p:sp>
      <p:pic>
        <p:nvPicPr>
          <p:cNvPr id="25" name="Picture 24">
            <a:extLst>
              <a:ext uri="{FF2B5EF4-FFF2-40B4-BE49-F238E27FC236}">
                <a16:creationId xmlns:a16="http://schemas.microsoft.com/office/drawing/2014/main" id="{6BDC533E-4F24-E3D0-96EB-E36833BBB7BE}"/>
              </a:ext>
            </a:extLst>
          </p:cNvPr>
          <p:cNvPicPr>
            <a:picLocks noChangeAspect="1"/>
          </p:cNvPicPr>
          <p:nvPr/>
        </p:nvPicPr>
        <p:blipFill>
          <a:blip r:embed="rId5"/>
          <a:stretch>
            <a:fillRect/>
          </a:stretch>
        </p:blipFill>
        <p:spPr>
          <a:xfrm>
            <a:off x="525903" y="1232452"/>
            <a:ext cx="2152950" cy="1200318"/>
          </a:xfrm>
          <a:prstGeom prst="rect">
            <a:avLst/>
          </a:prstGeom>
        </p:spPr>
      </p:pic>
      <p:cxnSp>
        <p:nvCxnSpPr>
          <p:cNvPr id="27" name="Straight Arrow Connector 26">
            <a:extLst>
              <a:ext uri="{FF2B5EF4-FFF2-40B4-BE49-F238E27FC236}">
                <a16:creationId xmlns:a16="http://schemas.microsoft.com/office/drawing/2014/main" id="{9A943C98-D64B-6BF6-4D79-D141E2F92479}"/>
              </a:ext>
            </a:extLst>
          </p:cNvPr>
          <p:cNvCxnSpPr>
            <a:cxnSpLocks/>
          </p:cNvCxnSpPr>
          <p:nvPr/>
        </p:nvCxnSpPr>
        <p:spPr>
          <a:xfrm flipH="1">
            <a:off x="8482149" y="1832611"/>
            <a:ext cx="1280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1725C18-D24D-12D5-576C-920E1902C433}"/>
              </a:ext>
            </a:extLst>
          </p:cNvPr>
          <p:cNvSpPr/>
          <p:nvPr/>
        </p:nvSpPr>
        <p:spPr>
          <a:xfrm>
            <a:off x="9762309" y="1741714"/>
            <a:ext cx="1903788" cy="91440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F4681159-2E00-2C90-C3D7-C9B05DF37035}"/>
              </a:ext>
            </a:extLst>
          </p:cNvPr>
          <p:cNvPicPr>
            <a:picLocks noChangeAspect="1"/>
          </p:cNvPicPr>
          <p:nvPr/>
        </p:nvPicPr>
        <p:blipFill>
          <a:blip r:embed="rId6"/>
          <a:stretch>
            <a:fillRect/>
          </a:stretch>
        </p:blipFill>
        <p:spPr>
          <a:xfrm>
            <a:off x="9928281" y="1832611"/>
            <a:ext cx="1571844" cy="695422"/>
          </a:xfrm>
          <a:prstGeom prst="rect">
            <a:avLst/>
          </a:prstGeom>
        </p:spPr>
      </p:pic>
      <p:pic>
        <p:nvPicPr>
          <p:cNvPr id="44" name="Picture 43">
            <a:extLst>
              <a:ext uri="{FF2B5EF4-FFF2-40B4-BE49-F238E27FC236}">
                <a16:creationId xmlns:a16="http://schemas.microsoft.com/office/drawing/2014/main" id="{17295435-8EEE-F834-494A-3724A54F425E}"/>
              </a:ext>
            </a:extLst>
          </p:cNvPr>
          <p:cNvPicPr>
            <a:picLocks noChangeAspect="1"/>
          </p:cNvPicPr>
          <p:nvPr/>
        </p:nvPicPr>
        <p:blipFill>
          <a:blip r:embed="rId7"/>
          <a:stretch>
            <a:fillRect/>
          </a:stretch>
        </p:blipFill>
        <p:spPr>
          <a:xfrm>
            <a:off x="8651793" y="4929050"/>
            <a:ext cx="3315163" cy="704948"/>
          </a:xfrm>
          <a:prstGeom prst="rect">
            <a:avLst/>
          </a:prstGeom>
        </p:spPr>
      </p:pic>
      <p:sp>
        <p:nvSpPr>
          <p:cNvPr id="45" name="Rectangle: Rounded Corners 44">
            <a:extLst>
              <a:ext uri="{FF2B5EF4-FFF2-40B4-BE49-F238E27FC236}">
                <a16:creationId xmlns:a16="http://schemas.microsoft.com/office/drawing/2014/main" id="{B8D0E2B7-6EBD-9FD2-15F5-67D21B8C8CC4}"/>
              </a:ext>
            </a:extLst>
          </p:cNvPr>
          <p:cNvSpPr/>
          <p:nvPr/>
        </p:nvSpPr>
        <p:spPr>
          <a:xfrm>
            <a:off x="8594282" y="4824324"/>
            <a:ext cx="3372673" cy="91440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a:extLst>
              <a:ext uri="{FF2B5EF4-FFF2-40B4-BE49-F238E27FC236}">
                <a16:creationId xmlns:a16="http://schemas.microsoft.com/office/drawing/2014/main" id="{702B8225-BC40-A621-7724-8133F4132103}"/>
              </a:ext>
            </a:extLst>
          </p:cNvPr>
          <p:cNvCxnSpPr>
            <a:cxnSpLocks/>
            <a:stCxn id="45" idx="0"/>
          </p:cNvCxnSpPr>
          <p:nvPr/>
        </p:nvCxnSpPr>
        <p:spPr>
          <a:xfrm flipH="1" flipV="1">
            <a:off x="8651793" y="4302034"/>
            <a:ext cx="1628826" cy="5222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Left Brace 50">
            <a:extLst>
              <a:ext uri="{FF2B5EF4-FFF2-40B4-BE49-F238E27FC236}">
                <a16:creationId xmlns:a16="http://schemas.microsoft.com/office/drawing/2014/main" id="{A6CF8663-9678-5253-231A-06555E486F96}"/>
              </a:ext>
            </a:extLst>
          </p:cNvPr>
          <p:cNvSpPr/>
          <p:nvPr/>
        </p:nvSpPr>
        <p:spPr>
          <a:xfrm>
            <a:off x="7560067" y="1832611"/>
            <a:ext cx="565548" cy="156065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2" name="TextBox 51">
            <a:extLst>
              <a:ext uri="{FF2B5EF4-FFF2-40B4-BE49-F238E27FC236}">
                <a16:creationId xmlns:a16="http://schemas.microsoft.com/office/drawing/2014/main" id="{25D984EF-10D5-499E-CCCD-BC4B3B217989}"/>
              </a:ext>
            </a:extLst>
          </p:cNvPr>
          <p:cNvSpPr txBox="1"/>
          <p:nvPr/>
        </p:nvSpPr>
        <p:spPr>
          <a:xfrm>
            <a:off x="6954683" y="2483246"/>
            <a:ext cx="660758" cy="246221"/>
          </a:xfrm>
          <a:prstGeom prst="rect">
            <a:avLst/>
          </a:prstGeom>
          <a:noFill/>
        </p:spPr>
        <p:txBody>
          <a:bodyPr wrap="none" rtlCol="0">
            <a:spAutoFit/>
          </a:bodyPr>
          <a:lstStyle/>
          <a:p>
            <a:r>
              <a:rPr lang="en-AU" sz="1000" dirty="0">
                <a:solidFill>
                  <a:srgbClr val="FF0000"/>
                </a:solidFill>
              </a:rPr>
              <a:t>Outliers</a:t>
            </a:r>
          </a:p>
        </p:txBody>
      </p:sp>
      <p:sp>
        <p:nvSpPr>
          <p:cNvPr id="55" name="TextBox 54">
            <a:extLst>
              <a:ext uri="{FF2B5EF4-FFF2-40B4-BE49-F238E27FC236}">
                <a16:creationId xmlns:a16="http://schemas.microsoft.com/office/drawing/2014/main" id="{3EA2DF82-7271-1215-C891-6F4AA10F9286}"/>
              </a:ext>
            </a:extLst>
          </p:cNvPr>
          <p:cNvSpPr txBox="1"/>
          <p:nvPr/>
        </p:nvSpPr>
        <p:spPr>
          <a:xfrm>
            <a:off x="2861501" y="4178923"/>
            <a:ext cx="1292341" cy="400110"/>
          </a:xfrm>
          <a:prstGeom prst="rect">
            <a:avLst/>
          </a:prstGeom>
          <a:noFill/>
        </p:spPr>
        <p:txBody>
          <a:bodyPr wrap="none" rtlCol="0">
            <a:spAutoFit/>
          </a:bodyPr>
          <a:lstStyle/>
          <a:p>
            <a:r>
              <a:rPr lang="en-AU" sz="1000" dirty="0">
                <a:solidFill>
                  <a:srgbClr val="FF0000"/>
                </a:solidFill>
              </a:rPr>
              <a:t>Positively skewed:</a:t>
            </a:r>
          </a:p>
          <a:p>
            <a:r>
              <a:rPr lang="en-AU" sz="1000" dirty="0">
                <a:solidFill>
                  <a:srgbClr val="FF0000"/>
                </a:solidFill>
              </a:rPr>
              <a:t>Median &lt; Mean</a:t>
            </a:r>
          </a:p>
        </p:txBody>
      </p:sp>
      <p:sp>
        <p:nvSpPr>
          <p:cNvPr id="56" name="Oval 55">
            <a:extLst>
              <a:ext uri="{FF2B5EF4-FFF2-40B4-BE49-F238E27FC236}">
                <a16:creationId xmlns:a16="http://schemas.microsoft.com/office/drawing/2014/main" id="{93620BA8-090B-6E7B-C59F-5201AC1D24FE}"/>
              </a:ext>
            </a:extLst>
          </p:cNvPr>
          <p:cNvSpPr/>
          <p:nvPr/>
        </p:nvSpPr>
        <p:spPr>
          <a:xfrm>
            <a:off x="4667792" y="6148251"/>
            <a:ext cx="757644" cy="2154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66346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8|0.8"/>
</p:tagLst>
</file>

<file path=ppt/theme/theme1.xml><?xml version="1.0" encoding="utf-8"?>
<a:theme xmlns:a="http://schemas.openxmlformats.org/drawingml/2006/main" name="OffsetVTI">
  <a:themeElements>
    <a:clrScheme name="Office">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Dante">
      <a:majorFont>
        <a:latin typeface="Univers Light"/>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TotalTime>
  <Words>1733</Words>
  <Application>Microsoft Office PowerPoint</Application>
  <PresentationFormat>Widescreen</PresentationFormat>
  <Paragraphs>263</Paragraphs>
  <Slides>22</Slides>
  <Notes>21</Notes>
  <HiddenSlides>0</HiddenSlides>
  <MMClips>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Narrow</vt:lpstr>
      <vt:lpstr>Bodoni MT</vt:lpstr>
      <vt:lpstr>Calibri</vt:lpstr>
      <vt:lpstr>Dante (Headings)2</vt:lpstr>
      <vt:lpstr>roboto</vt:lpstr>
      <vt:lpstr>Tableau Book</vt:lpstr>
      <vt:lpstr>Univers</vt:lpstr>
      <vt:lpstr>Univers Light</vt:lpstr>
      <vt:lpstr>Wingdings 2</vt:lpstr>
      <vt:lpstr>OffsetVTI</vt:lpstr>
      <vt:lpstr>Project 1</vt:lpstr>
      <vt:lpstr>What are we analysing:</vt:lpstr>
      <vt:lpstr>Liveability Factors:</vt:lpstr>
      <vt:lpstr>Data Sources</vt:lpstr>
      <vt:lpstr>Data Collection &amp; Cleaning</vt:lpstr>
      <vt:lpstr>Melbourne Postcodes  Sample size = 192</vt:lpstr>
      <vt:lpstr>Factor 1:</vt:lpstr>
      <vt:lpstr>Median House Price Trend</vt:lpstr>
      <vt:lpstr>Summary Statistics</vt:lpstr>
      <vt:lpstr>PowerPoint Presentation</vt:lpstr>
      <vt:lpstr>Factor 2:</vt:lpstr>
      <vt:lpstr>Crime Types</vt:lpstr>
      <vt:lpstr>Crime Types</vt:lpstr>
      <vt:lpstr>Factor 3:</vt:lpstr>
      <vt:lpstr>School Types</vt:lpstr>
      <vt:lpstr>Education Sectors</vt:lpstr>
      <vt:lpstr>Correlation Median House Price vs School Types</vt:lpstr>
      <vt:lpstr>Outcome</vt:lpstr>
      <vt:lpstr>PowerPoint Presentation</vt:lpstr>
      <vt:lpstr>Top 10 Postcodes - Liveability Score</vt:lpstr>
      <vt:lpstr>Summary</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Melbourne Postcodes  Sample size = 192</dc:title>
  <dc:creator>Peter Tamas</dc:creator>
  <cp:lastModifiedBy>Peter Tamas</cp:lastModifiedBy>
  <cp:revision>40</cp:revision>
  <dcterms:created xsi:type="dcterms:W3CDTF">2023-07-18T04:17:55Z</dcterms:created>
  <dcterms:modified xsi:type="dcterms:W3CDTF">2023-07-19T22:43:42Z</dcterms:modified>
</cp:coreProperties>
</file>